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webp" ContentType="image/webp"/>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6256000" cy="9144000"/>
  <p:notesSz cx="9144000" cy="16256000"/>
  <p:embeddedFontLst>
    <p:embeddedFont>
      <p:font typeface="Liter" charset="-122" pitchFamily="34"/>
      <p:regular r:id="rId22"/>
    </p:embeddedFont>
    <p:embeddedFont>
      <p:font typeface="Oranienbaum" charset="-122" pitchFamily="34"/>
      <p:regular r:id="rId23"/>
    </p:embeddedFont>
    <p:embeddedFont>
      <p:font typeface="Sorts Mill Goudy" charset="-122" pitchFamily="34"/>
      <p:regular r:id="rId24"/>
    </p:embeddedFont>
    <p:embeddedFont>
      <p:font typeface="Quattrocento Sans" charset="-122" pitchFamily="34"/>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g"/><Relationship Id="rId2" Type="http://schemas.openxmlformats.org/officeDocument/2006/relationships/image" Target="../media/image-13-2.jp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14-2.webp"/><Relationship Id="rId3" Type="http://schemas.openxmlformats.org/officeDocument/2006/relationships/image" Target="../media/image-14-3.jp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image-2-1.jp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webp"/><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esawebb.org/b29b58cefcdaa7834890d80c8cec54806058f379.jpg">    </p:cNvPr>
          <p:cNvPicPr>
            <a:picLocks noChangeAspect="1"/>
          </p:cNvPicPr>
          <p:nvPr/>
        </p:nvPicPr>
        <p:blipFill>
          <a:blip r:embed="rId1">
            <a:alphaModFix amt="70000"/>
          </a:blip>
          <a:srcRect l="0" r="0" t="19950" b="1995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00000">
                  <a:alpha val="0"/>
                </a:srgbClr>
              </a:gs>
              <a:gs pos="50000">
                <a:srgbClr val="05070A">
                  <a:alpha val="60000"/>
                </a:srgbClr>
              </a:gs>
              <a:gs pos="100000">
                <a:srgbClr val="05070A">
                  <a:alpha val="95000"/>
                </a:srgbClr>
              </a:gs>
            </a:gsLst>
            <a:lin ang="5400000" scaled="1"/>
          </a:gradFill>
          <a:ln/>
        </p:spPr>
      </p:sp>
      <p:sp>
        <p:nvSpPr>
          <p:cNvPr id="4" name="Shape 1"/>
          <p:cNvSpPr/>
          <p:nvPr/>
        </p:nvSpPr>
        <p:spPr>
          <a:xfrm>
            <a:off x="6244061" y="1444413"/>
            <a:ext cx="3765973" cy="514773"/>
          </a:xfrm>
          <a:custGeom>
            <a:avLst/>
            <a:gdLst/>
            <a:ahLst/>
            <a:cxnLst/>
            <a:rect l="l" t="t" r="r" b="b"/>
            <a:pathLst>
              <a:path w="3765973" h="514773">
                <a:moveTo>
                  <a:pt x="257387" y="0"/>
                </a:moveTo>
                <a:lnTo>
                  <a:pt x="3508587" y="0"/>
                </a:lnTo>
                <a:cubicBezTo>
                  <a:pt x="3650737" y="0"/>
                  <a:pt x="3765973" y="115236"/>
                  <a:pt x="3765973" y="257387"/>
                </a:cubicBezTo>
                <a:lnTo>
                  <a:pt x="3765973" y="257387"/>
                </a:lnTo>
                <a:cubicBezTo>
                  <a:pt x="3765973" y="399537"/>
                  <a:pt x="3650737" y="514773"/>
                  <a:pt x="3508587" y="514773"/>
                </a:cubicBezTo>
                <a:lnTo>
                  <a:pt x="257387" y="514773"/>
                </a:lnTo>
                <a:cubicBezTo>
                  <a:pt x="115331" y="514773"/>
                  <a:pt x="0" y="399442"/>
                  <a:pt x="0" y="257387"/>
                </a:cubicBezTo>
                <a:lnTo>
                  <a:pt x="0" y="257387"/>
                </a:lnTo>
                <a:cubicBezTo>
                  <a:pt x="0" y="115331"/>
                  <a:pt x="115331" y="0"/>
                  <a:pt x="257387" y="0"/>
                </a:cubicBezTo>
                <a:close/>
              </a:path>
            </a:pathLst>
          </a:custGeom>
          <a:solidFill>
            <a:srgbClr val="000000">
              <a:alpha val="0"/>
            </a:srgbClr>
          </a:solidFill>
          <a:ln w="6773">
            <a:solidFill>
              <a:srgbClr val="C0A062">
                <a:alpha val="50196"/>
              </a:srgbClr>
            </a:solidFill>
            <a:prstDash val="solid"/>
          </a:ln>
        </p:spPr>
      </p:sp>
      <p:sp>
        <p:nvSpPr>
          <p:cNvPr id="5" name="Text 2"/>
          <p:cNvSpPr/>
          <p:nvPr/>
        </p:nvSpPr>
        <p:spPr>
          <a:xfrm>
            <a:off x="6507798" y="1583267"/>
            <a:ext cx="3240299" cy="250613"/>
          </a:xfrm>
          <a:prstGeom prst="rect">
            <a:avLst/>
          </a:prstGeom>
          <a:noFill/>
          <a:ln/>
        </p:spPr>
        <p:txBody>
          <a:bodyPr wrap="square" lIns="0" tIns="0" rIns="0" bIns="0" rtlCol="0" anchor="ctr"/>
          <a:lstStyle/>
          <a:p>
            <a:pPr algn="ctr">
              <a:lnSpc>
                <a:spcPct val="120000"/>
              </a:lnSpc>
            </a:pPr>
            <a:r>
              <a:rPr lang="en-US" sz="1400" spc="420" kern="0" dirty="0">
                <a:solidFill>
                  <a:srgbClr val="C0A062"/>
                </a:solidFill>
                <a:latin typeface="Liter" pitchFamily="34" charset="0"/>
                <a:ea typeface="Liter" pitchFamily="34" charset="-122"/>
                <a:cs typeface="Liter" pitchFamily="34" charset="-120"/>
              </a:rPr>
              <a:t>Interstellar Journey</a:t>
            </a:r>
            <a:endParaRPr lang="en-US" sz="1600" dirty="0"/>
          </a:p>
        </p:txBody>
      </p:sp>
      <p:sp>
        <p:nvSpPr>
          <p:cNvPr id="6" name="Text 3"/>
          <p:cNvSpPr/>
          <p:nvPr/>
        </p:nvSpPr>
        <p:spPr>
          <a:xfrm>
            <a:off x="3826510" y="2572173"/>
            <a:ext cx="8597900" cy="3048000"/>
          </a:xfrm>
          <a:prstGeom prst="rect">
            <a:avLst/>
          </a:prstGeom>
          <a:noFill/>
          <a:ln/>
        </p:spPr>
        <p:txBody>
          <a:bodyPr wrap="square" lIns="0" tIns="0" rIns="0" bIns="0" rtlCol="0" anchor="ctr"/>
          <a:lstStyle/>
          <a:p>
            <a:pPr algn="ctr">
              <a:lnSpc>
                <a:spcPct val="80000"/>
              </a:lnSpc>
            </a:pPr>
            <a:r>
              <a:rPr lang="en-US" sz="12000" b="1" spc="-300" kern="0" dirty="0">
                <a:solidFill>
                  <a:srgbClr val="E0E0E0"/>
                </a:solidFill>
                <a:latin typeface="Oranienbaum" pitchFamily="34" charset="0"/>
                <a:ea typeface="Oranienbaum" pitchFamily="34" charset="-122"/>
                <a:cs typeface="Oranienbaum" pitchFamily="34" charset="-120"/>
              </a:rPr>
              <a:t>Secrets of the</a:t>
            </a:r>
            <a:endParaRPr lang="en-US" sz="1600" dirty="0"/>
          </a:p>
          <a:p>
            <a:pPr algn="ctr">
              <a:lnSpc>
                <a:spcPct val="80000"/>
              </a:lnSpc>
            </a:pPr>
            <a:r>
              <a:rPr lang="en-US" sz="12000" b="1" spc="-300" kern="0" dirty="0">
                <a:solidFill>
                  <a:srgbClr val="E0E0E0"/>
                </a:solidFill>
                <a:latin typeface="Oranienbaum" pitchFamily="34" charset="0"/>
                <a:ea typeface="Oranienbaum" pitchFamily="34" charset="-122"/>
                <a:cs typeface="Oranienbaum" pitchFamily="34" charset="-120"/>
              </a:rPr>
              <a:t>Universe</a:t>
            </a:r>
            <a:endParaRPr lang="en-US" sz="1600" dirty="0"/>
          </a:p>
        </p:txBody>
      </p:sp>
      <p:sp>
        <p:nvSpPr>
          <p:cNvPr id="7" name="Shape 4"/>
          <p:cNvSpPr/>
          <p:nvPr/>
        </p:nvSpPr>
        <p:spPr>
          <a:xfrm>
            <a:off x="7315200" y="5823374"/>
            <a:ext cx="1625600" cy="50800"/>
          </a:xfrm>
          <a:custGeom>
            <a:avLst/>
            <a:gdLst/>
            <a:ahLst/>
            <a:cxnLst/>
            <a:rect l="l" t="t" r="r" b="b"/>
            <a:pathLst>
              <a:path w="1625600" h="50800">
                <a:moveTo>
                  <a:pt x="0" y="0"/>
                </a:moveTo>
                <a:lnTo>
                  <a:pt x="1625600" y="0"/>
                </a:lnTo>
                <a:lnTo>
                  <a:pt x="1625600" y="50800"/>
                </a:lnTo>
                <a:lnTo>
                  <a:pt x="0" y="50800"/>
                </a:lnTo>
                <a:lnTo>
                  <a:pt x="0" y="0"/>
                </a:lnTo>
                <a:close/>
              </a:path>
            </a:pathLst>
          </a:custGeom>
          <a:solidFill>
            <a:srgbClr val="C0A062"/>
          </a:solidFill>
          <a:ln/>
        </p:spPr>
      </p:sp>
      <p:sp>
        <p:nvSpPr>
          <p:cNvPr id="8" name="Text 5"/>
          <p:cNvSpPr/>
          <p:nvPr/>
        </p:nvSpPr>
        <p:spPr>
          <a:xfrm>
            <a:off x="5407766" y="6280574"/>
            <a:ext cx="5435600" cy="457200"/>
          </a:xfrm>
          <a:prstGeom prst="rect">
            <a:avLst/>
          </a:prstGeom>
          <a:noFill/>
          <a:ln/>
        </p:spPr>
        <p:txBody>
          <a:bodyPr wrap="square" lIns="0" tIns="0" rIns="0" bIns="0" rtlCol="0" anchor="ctr"/>
          <a:lstStyle/>
          <a:p>
            <a:pPr algn="ctr">
              <a:lnSpc>
                <a:spcPct val="100000"/>
              </a:lnSpc>
            </a:pPr>
            <a:r>
              <a:rPr lang="en-US" sz="3000" dirty="0">
                <a:solidFill>
                  <a:srgbClr val="E0E0E0">
                    <a:alpha val="90000"/>
                  </a:srgbClr>
                </a:solidFill>
                <a:latin typeface="Sorts Mill Goudy" pitchFamily="34" charset="0"/>
                <a:ea typeface="Sorts Mill Goudy" pitchFamily="34" charset="-122"/>
                <a:cs typeface="Sorts Mill Goudy" pitchFamily="34" charset="-120"/>
              </a:rPr>
              <a:t>A Journey Through the Cosmos</a:t>
            </a:r>
            <a:endParaRPr lang="en-US" sz="1600" dirty="0"/>
          </a:p>
        </p:txBody>
      </p:sp>
      <p:sp>
        <p:nvSpPr>
          <p:cNvPr id="9" name="Shape 6"/>
          <p:cNvSpPr/>
          <p:nvPr/>
        </p:nvSpPr>
        <p:spPr>
          <a:xfrm>
            <a:off x="4560041" y="7410874"/>
            <a:ext cx="257175" cy="228600"/>
          </a:xfrm>
          <a:custGeom>
            <a:avLst/>
            <a:gdLst/>
            <a:ahLst/>
            <a:cxnLst/>
            <a:rect l="l" t="t" r="r" b="b"/>
            <a:pathLst>
              <a:path w="257175" h="228600">
                <a:moveTo>
                  <a:pt x="138187" y="-8439"/>
                </a:moveTo>
                <a:cubicBezTo>
                  <a:pt x="136356" y="-12010"/>
                  <a:pt x="132651" y="-14287"/>
                  <a:pt x="128632" y="-14287"/>
                </a:cubicBezTo>
                <a:cubicBezTo>
                  <a:pt x="124614" y="-14287"/>
                  <a:pt x="120908" y="-12010"/>
                  <a:pt x="119077" y="-8439"/>
                </a:cubicBezTo>
                <a:lnTo>
                  <a:pt x="86216" y="55944"/>
                </a:lnTo>
                <a:lnTo>
                  <a:pt x="14823" y="67285"/>
                </a:lnTo>
                <a:cubicBezTo>
                  <a:pt x="10850" y="67910"/>
                  <a:pt x="7546" y="70723"/>
                  <a:pt x="6295" y="74563"/>
                </a:cubicBezTo>
                <a:cubicBezTo>
                  <a:pt x="5045" y="78403"/>
                  <a:pt x="6072" y="82600"/>
                  <a:pt x="8885" y="85457"/>
                </a:cubicBezTo>
                <a:lnTo>
                  <a:pt x="59963" y="136580"/>
                </a:lnTo>
                <a:lnTo>
                  <a:pt x="48711" y="207972"/>
                </a:lnTo>
                <a:cubicBezTo>
                  <a:pt x="48086" y="211946"/>
                  <a:pt x="49738" y="215964"/>
                  <a:pt x="52998" y="218331"/>
                </a:cubicBezTo>
                <a:cubicBezTo>
                  <a:pt x="56257" y="220697"/>
                  <a:pt x="60543" y="221054"/>
                  <a:pt x="64160" y="219224"/>
                </a:cubicBezTo>
                <a:lnTo>
                  <a:pt x="128632" y="186452"/>
                </a:lnTo>
                <a:lnTo>
                  <a:pt x="193060" y="219224"/>
                </a:lnTo>
                <a:cubicBezTo>
                  <a:pt x="196632" y="221054"/>
                  <a:pt x="200963" y="220697"/>
                  <a:pt x="204222" y="218331"/>
                </a:cubicBezTo>
                <a:cubicBezTo>
                  <a:pt x="207481" y="215964"/>
                  <a:pt x="209133" y="211991"/>
                  <a:pt x="208508" y="207972"/>
                </a:cubicBezTo>
                <a:lnTo>
                  <a:pt x="197212" y="136580"/>
                </a:lnTo>
                <a:lnTo>
                  <a:pt x="248290" y="85457"/>
                </a:lnTo>
                <a:cubicBezTo>
                  <a:pt x="251147" y="82600"/>
                  <a:pt x="252130" y="78403"/>
                  <a:pt x="250880" y="74563"/>
                </a:cubicBezTo>
                <a:cubicBezTo>
                  <a:pt x="249629" y="70723"/>
                  <a:pt x="246370" y="67910"/>
                  <a:pt x="242352" y="67285"/>
                </a:cubicBezTo>
                <a:lnTo>
                  <a:pt x="171004" y="55944"/>
                </a:lnTo>
                <a:lnTo>
                  <a:pt x="138187" y="-8439"/>
                </a:lnTo>
                <a:close/>
              </a:path>
            </a:pathLst>
          </a:custGeom>
          <a:solidFill>
            <a:srgbClr val="C0A062"/>
          </a:solidFill>
          <a:ln/>
        </p:spPr>
      </p:sp>
      <p:sp>
        <p:nvSpPr>
          <p:cNvPr id="10" name="Text 7"/>
          <p:cNvSpPr/>
          <p:nvPr/>
        </p:nvSpPr>
        <p:spPr>
          <a:xfrm>
            <a:off x="4872779" y="7347374"/>
            <a:ext cx="3340100" cy="355600"/>
          </a:xfrm>
          <a:prstGeom prst="rect">
            <a:avLst/>
          </a:prstGeom>
          <a:noFill/>
          <a:ln/>
        </p:spPr>
        <p:txBody>
          <a:bodyPr wrap="square" lIns="0" tIns="0" rIns="0" bIns="0" rtlCol="0" anchor="ctr"/>
          <a:lstStyle/>
          <a:p>
            <a:pPr algn="ctr">
              <a:lnSpc>
                <a:spcPct val="13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From the Big Bang to Black Holes</a:t>
            </a:r>
            <a:endParaRPr lang="en-US" sz="1600" dirty="0"/>
          </a:p>
        </p:txBody>
      </p:sp>
      <p:sp>
        <p:nvSpPr>
          <p:cNvPr id="11" name="Shape 8"/>
          <p:cNvSpPr/>
          <p:nvPr/>
        </p:nvSpPr>
        <p:spPr>
          <a:xfrm>
            <a:off x="8579168" y="7410874"/>
            <a:ext cx="257175" cy="228600"/>
          </a:xfrm>
          <a:custGeom>
            <a:avLst/>
            <a:gdLst/>
            <a:ahLst/>
            <a:cxnLst/>
            <a:rect l="l" t="t" r="r" b="b"/>
            <a:pathLst>
              <a:path w="257175" h="228600">
                <a:moveTo>
                  <a:pt x="138187" y="-8439"/>
                </a:moveTo>
                <a:cubicBezTo>
                  <a:pt x="136356" y="-12010"/>
                  <a:pt x="132651" y="-14287"/>
                  <a:pt x="128632" y="-14287"/>
                </a:cubicBezTo>
                <a:cubicBezTo>
                  <a:pt x="124614" y="-14287"/>
                  <a:pt x="120908" y="-12010"/>
                  <a:pt x="119077" y="-8439"/>
                </a:cubicBezTo>
                <a:lnTo>
                  <a:pt x="86216" y="55944"/>
                </a:lnTo>
                <a:lnTo>
                  <a:pt x="14823" y="67285"/>
                </a:lnTo>
                <a:cubicBezTo>
                  <a:pt x="10850" y="67910"/>
                  <a:pt x="7546" y="70723"/>
                  <a:pt x="6295" y="74563"/>
                </a:cubicBezTo>
                <a:cubicBezTo>
                  <a:pt x="5045" y="78403"/>
                  <a:pt x="6072" y="82600"/>
                  <a:pt x="8885" y="85457"/>
                </a:cubicBezTo>
                <a:lnTo>
                  <a:pt x="59963" y="136580"/>
                </a:lnTo>
                <a:lnTo>
                  <a:pt x="48711" y="207972"/>
                </a:lnTo>
                <a:cubicBezTo>
                  <a:pt x="48086" y="211946"/>
                  <a:pt x="49738" y="215964"/>
                  <a:pt x="52998" y="218331"/>
                </a:cubicBezTo>
                <a:cubicBezTo>
                  <a:pt x="56257" y="220697"/>
                  <a:pt x="60543" y="221054"/>
                  <a:pt x="64160" y="219224"/>
                </a:cubicBezTo>
                <a:lnTo>
                  <a:pt x="128632" y="186452"/>
                </a:lnTo>
                <a:lnTo>
                  <a:pt x="193060" y="219224"/>
                </a:lnTo>
                <a:cubicBezTo>
                  <a:pt x="196632" y="221054"/>
                  <a:pt x="200963" y="220697"/>
                  <a:pt x="204222" y="218331"/>
                </a:cubicBezTo>
                <a:cubicBezTo>
                  <a:pt x="207481" y="215964"/>
                  <a:pt x="209133" y="211991"/>
                  <a:pt x="208508" y="207972"/>
                </a:cubicBezTo>
                <a:lnTo>
                  <a:pt x="197212" y="136580"/>
                </a:lnTo>
                <a:lnTo>
                  <a:pt x="248290" y="85457"/>
                </a:lnTo>
                <a:cubicBezTo>
                  <a:pt x="251147" y="82600"/>
                  <a:pt x="252130" y="78403"/>
                  <a:pt x="250880" y="74563"/>
                </a:cubicBezTo>
                <a:cubicBezTo>
                  <a:pt x="249629" y="70723"/>
                  <a:pt x="246370" y="67910"/>
                  <a:pt x="242352" y="67285"/>
                </a:cubicBezTo>
                <a:lnTo>
                  <a:pt x="171004" y="55944"/>
                </a:lnTo>
                <a:lnTo>
                  <a:pt x="138187" y="-8439"/>
                </a:lnTo>
                <a:close/>
              </a:path>
            </a:pathLst>
          </a:custGeom>
          <a:solidFill>
            <a:srgbClr val="C0A062"/>
          </a:solidFill>
          <a:ln/>
        </p:spPr>
      </p:sp>
      <p:sp>
        <p:nvSpPr>
          <p:cNvPr id="12" name="Text 9"/>
          <p:cNvSpPr/>
          <p:nvPr/>
        </p:nvSpPr>
        <p:spPr>
          <a:xfrm>
            <a:off x="8891905" y="7347374"/>
            <a:ext cx="2882900" cy="355600"/>
          </a:xfrm>
          <a:prstGeom prst="rect">
            <a:avLst/>
          </a:prstGeom>
          <a:noFill/>
          <a:ln/>
        </p:spPr>
        <p:txBody>
          <a:bodyPr wrap="square" lIns="0" tIns="0" rIns="0" bIns="0" rtlCol="0" anchor="ctr"/>
          <a:lstStyle/>
          <a:p>
            <a:pPr algn="ctr">
              <a:lnSpc>
                <a:spcPct val="13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13.8 Billion Years of Wonder</a:t>
            </a:r>
            <a:endParaRPr lang="en-US" sz="1600" dirty="0"/>
          </a:p>
        </p:txBody>
      </p:sp>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5070A"/>
        </a:solidFill>
      </p:bgPr>
    </p:bg>
    <p:spTree>
      <p:nvGrpSpPr>
        <p:cNvPr id="1" name=""/>
        <p:cNvGrpSpPr/>
        <p:nvPr/>
      </p:nvGrpSpPr>
      <p:grpSpPr>
        <a:xfrm>
          <a:off x="0" y="0"/>
          <a:ext cx="0" cy="0"/>
          <a:chOff x="0" y="0"/>
          <a:chExt cx="0" cy="0"/>
        </a:xfrm>
      </p:grpSpPr>
      <p:pic>
        <p:nvPicPr>
          <p:cNvPr id="2" name="Image 0" descr="https://kimi-web-img.moonshot.cn/img/sci.esa.int/56e0709321a96f2d5892dbc1343bfeed0849a4f2.jpg">    </p:cNvPr>
          <p:cNvPicPr>
            <a:picLocks noChangeAspect="1"/>
          </p:cNvPicPr>
          <p:nvPr/>
        </p:nvPicPr>
        <p:blipFill>
          <a:blip r:embed="rId1">
            <a:alphaModFix amt="25000"/>
          </a:blip>
          <a:srcRect l="5484" r="5484" t="0" b="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3118273" cy="413173"/>
          </a:xfrm>
          <a:custGeom>
            <a:avLst/>
            <a:gdLst/>
            <a:ahLst/>
            <a:cxnLst/>
            <a:rect l="l" t="t" r="r" b="b"/>
            <a:pathLst>
              <a:path w="3118273" h="413173">
                <a:moveTo>
                  <a:pt x="206587" y="0"/>
                </a:moveTo>
                <a:lnTo>
                  <a:pt x="2911687" y="0"/>
                </a:lnTo>
                <a:cubicBezTo>
                  <a:pt x="3025781" y="0"/>
                  <a:pt x="3118273" y="92492"/>
                  <a:pt x="3118273" y="206587"/>
                </a:cubicBezTo>
                <a:lnTo>
                  <a:pt x="3118273" y="206587"/>
                </a:lnTo>
                <a:cubicBezTo>
                  <a:pt x="3118273" y="320681"/>
                  <a:pt x="3025781" y="413173"/>
                  <a:pt x="29116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58"/>
            <a:ext cx="2787438"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Our Galactic Address</a:t>
            </a:r>
            <a:endParaRPr lang="en-US" sz="1600" dirty="0"/>
          </a:p>
        </p:txBody>
      </p:sp>
      <p:sp>
        <p:nvSpPr>
          <p:cNvPr id="6" name="Text 3"/>
          <p:cNvSpPr/>
          <p:nvPr/>
        </p:nvSpPr>
        <p:spPr>
          <a:xfrm>
            <a:off x="508000" y="1080343"/>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Anatomy of the Milky Way</a:t>
            </a:r>
            <a:endParaRPr lang="en-US" sz="1600" dirty="0"/>
          </a:p>
        </p:txBody>
      </p:sp>
      <p:sp>
        <p:nvSpPr>
          <p:cNvPr id="7" name="Text 4"/>
          <p:cNvSpPr/>
          <p:nvPr/>
        </p:nvSpPr>
        <p:spPr>
          <a:xfrm>
            <a:off x="508000" y="1791543"/>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A barred spiral galaxy 100,000 light-years across</a:t>
            </a:r>
            <a:endParaRPr lang="en-US" sz="1600" dirty="0"/>
          </a:p>
        </p:txBody>
      </p:sp>
      <p:sp>
        <p:nvSpPr>
          <p:cNvPr id="8" name="Shape 5"/>
          <p:cNvSpPr/>
          <p:nvPr/>
        </p:nvSpPr>
        <p:spPr>
          <a:xfrm>
            <a:off x="508000" y="2350343"/>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31707" y="2604343"/>
            <a:ext cx="8939107" cy="1854200"/>
          </a:xfrm>
          <a:custGeom>
            <a:avLst/>
            <a:gdLst/>
            <a:ahLst/>
            <a:cxnLst/>
            <a:rect l="l" t="t" r="r" b="b"/>
            <a:pathLst>
              <a:path w="8939107" h="1854200">
                <a:moveTo>
                  <a:pt x="47413" y="0"/>
                </a:moveTo>
                <a:lnTo>
                  <a:pt x="8786710" y="0"/>
                </a:lnTo>
                <a:cubicBezTo>
                  <a:pt x="8870876" y="0"/>
                  <a:pt x="8939107" y="68230"/>
                  <a:pt x="8939107" y="152397"/>
                </a:cubicBezTo>
                <a:lnTo>
                  <a:pt x="8939107" y="1701803"/>
                </a:lnTo>
                <a:cubicBezTo>
                  <a:pt x="8939107" y="1785970"/>
                  <a:pt x="8870876" y="1854200"/>
                  <a:pt x="8786710" y="1854200"/>
                </a:cubicBezTo>
                <a:lnTo>
                  <a:pt x="47413" y="1854200"/>
                </a:lnTo>
                <a:cubicBezTo>
                  <a:pt x="21228" y="1854200"/>
                  <a:pt x="0" y="1832972"/>
                  <a:pt x="0" y="1806787"/>
                </a:cubicBezTo>
                <a:lnTo>
                  <a:pt x="0" y="47413"/>
                </a:lnTo>
                <a:cubicBezTo>
                  <a:pt x="0" y="21245"/>
                  <a:pt x="21245" y="0"/>
                  <a:pt x="47413" y="0"/>
                </a:cubicBezTo>
                <a:close/>
              </a:path>
            </a:pathLst>
          </a:custGeom>
          <a:solidFill>
            <a:srgbClr val="1A2A3A">
              <a:alpha val="60000"/>
            </a:srgbClr>
          </a:solidFill>
          <a:ln/>
        </p:spPr>
      </p:sp>
      <p:sp>
        <p:nvSpPr>
          <p:cNvPr id="10" name="Shape 7"/>
          <p:cNvSpPr/>
          <p:nvPr/>
        </p:nvSpPr>
        <p:spPr>
          <a:xfrm>
            <a:off x="531707" y="2604343"/>
            <a:ext cx="47413" cy="1854200"/>
          </a:xfrm>
          <a:custGeom>
            <a:avLst/>
            <a:gdLst/>
            <a:ahLst/>
            <a:cxnLst/>
            <a:rect l="l" t="t" r="r" b="b"/>
            <a:pathLst>
              <a:path w="47413" h="1854200">
                <a:moveTo>
                  <a:pt x="47413" y="0"/>
                </a:moveTo>
                <a:lnTo>
                  <a:pt x="47413" y="0"/>
                </a:lnTo>
                <a:lnTo>
                  <a:pt x="47413" y="1854200"/>
                </a:lnTo>
                <a:lnTo>
                  <a:pt x="47413" y="1854200"/>
                </a:lnTo>
                <a:cubicBezTo>
                  <a:pt x="21228" y="1854200"/>
                  <a:pt x="0" y="1832972"/>
                  <a:pt x="0" y="1806787"/>
                </a:cubicBezTo>
                <a:lnTo>
                  <a:pt x="0" y="47413"/>
                </a:lnTo>
                <a:cubicBezTo>
                  <a:pt x="0" y="21245"/>
                  <a:pt x="21245" y="0"/>
                  <a:pt x="47413" y="0"/>
                </a:cubicBezTo>
                <a:close/>
              </a:path>
            </a:pathLst>
          </a:custGeom>
          <a:solidFill>
            <a:srgbClr val="C0A062"/>
          </a:solidFill>
          <a:ln/>
        </p:spPr>
      </p:sp>
      <p:sp>
        <p:nvSpPr>
          <p:cNvPr id="11" name="Shape 8"/>
          <p:cNvSpPr/>
          <p:nvPr/>
        </p:nvSpPr>
        <p:spPr>
          <a:xfrm>
            <a:off x="790363" y="2858343"/>
            <a:ext cx="254000" cy="254000"/>
          </a:xfrm>
          <a:custGeom>
            <a:avLst/>
            <a:gdLst/>
            <a:ahLst/>
            <a:cxnLst/>
            <a:rect l="l" t="t" r="r" b="b"/>
            <a:pathLst>
              <a:path w="254000" h="254000">
                <a:moveTo>
                  <a:pt x="222250" y="127000"/>
                </a:moveTo>
                <a:cubicBezTo>
                  <a:pt x="222250" y="74430"/>
                  <a:pt x="179570" y="31750"/>
                  <a:pt x="127000" y="31750"/>
                </a:cubicBezTo>
                <a:cubicBezTo>
                  <a:pt x="74430" y="31750"/>
                  <a:pt x="31750" y="74430"/>
                  <a:pt x="31750" y="127000"/>
                </a:cubicBezTo>
                <a:cubicBezTo>
                  <a:pt x="31750" y="179570"/>
                  <a:pt x="74430" y="222250"/>
                  <a:pt x="127000" y="222250"/>
                </a:cubicBezTo>
                <a:cubicBezTo>
                  <a:pt x="179570" y="222250"/>
                  <a:pt x="222250" y="179570"/>
                  <a:pt x="222250" y="127000"/>
                </a:cubicBezTo>
                <a:close/>
                <a:moveTo>
                  <a:pt x="0" y="127000"/>
                </a:moveTo>
                <a:cubicBezTo>
                  <a:pt x="0" y="56907"/>
                  <a:pt x="56907" y="0"/>
                  <a:pt x="127000" y="0"/>
                </a:cubicBezTo>
                <a:cubicBezTo>
                  <a:pt x="197093" y="0"/>
                  <a:pt x="254000" y="56907"/>
                  <a:pt x="254000" y="127000"/>
                </a:cubicBezTo>
                <a:cubicBezTo>
                  <a:pt x="254000" y="197093"/>
                  <a:pt x="197093" y="254000"/>
                  <a:pt x="127000" y="254000"/>
                </a:cubicBezTo>
                <a:cubicBezTo>
                  <a:pt x="56907" y="254000"/>
                  <a:pt x="0" y="197093"/>
                  <a:pt x="0" y="127000"/>
                </a:cubicBezTo>
                <a:close/>
                <a:moveTo>
                  <a:pt x="127000" y="166688"/>
                </a:moveTo>
                <a:cubicBezTo>
                  <a:pt x="148904" y="166688"/>
                  <a:pt x="166688" y="148904"/>
                  <a:pt x="166688" y="127000"/>
                </a:cubicBezTo>
                <a:cubicBezTo>
                  <a:pt x="166688" y="105096"/>
                  <a:pt x="148904" y="87313"/>
                  <a:pt x="127000" y="87313"/>
                </a:cubicBezTo>
                <a:cubicBezTo>
                  <a:pt x="105096" y="87313"/>
                  <a:pt x="87313" y="105096"/>
                  <a:pt x="87313" y="127000"/>
                </a:cubicBezTo>
                <a:cubicBezTo>
                  <a:pt x="87313" y="148904"/>
                  <a:pt x="105096" y="166688"/>
                  <a:pt x="127000" y="166688"/>
                </a:cubicBezTo>
                <a:close/>
                <a:moveTo>
                  <a:pt x="127000" y="55563"/>
                </a:moveTo>
                <a:cubicBezTo>
                  <a:pt x="166427" y="55563"/>
                  <a:pt x="198438" y="87573"/>
                  <a:pt x="198438" y="127000"/>
                </a:cubicBezTo>
                <a:cubicBezTo>
                  <a:pt x="198438" y="166427"/>
                  <a:pt x="166427" y="198438"/>
                  <a:pt x="127000" y="198438"/>
                </a:cubicBezTo>
                <a:cubicBezTo>
                  <a:pt x="87573" y="198438"/>
                  <a:pt x="55563" y="166427"/>
                  <a:pt x="55563" y="127000"/>
                </a:cubicBezTo>
                <a:cubicBezTo>
                  <a:pt x="55563" y="87573"/>
                  <a:pt x="87573" y="55563"/>
                  <a:pt x="127000" y="55563"/>
                </a:cubicBezTo>
                <a:close/>
                <a:moveTo>
                  <a:pt x="111125" y="127000"/>
                </a:moveTo>
                <a:cubicBezTo>
                  <a:pt x="111125" y="118238"/>
                  <a:pt x="118238" y="111125"/>
                  <a:pt x="127000" y="111125"/>
                </a:cubicBezTo>
                <a:cubicBezTo>
                  <a:pt x="135762" y="111125"/>
                  <a:pt x="142875" y="118238"/>
                  <a:pt x="142875" y="127000"/>
                </a:cubicBezTo>
                <a:cubicBezTo>
                  <a:pt x="142875" y="135762"/>
                  <a:pt x="135762" y="142875"/>
                  <a:pt x="127000" y="142875"/>
                </a:cubicBezTo>
                <a:cubicBezTo>
                  <a:pt x="118238" y="142875"/>
                  <a:pt x="111125" y="135762"/>
                  <a:pt x="111125" y="127000"/>
                </a:cubicBezTo>
                <a:close/>
              </a:path>
            </a:pathLst>
          </a:custGeom>
          <a:solidFill>
            <a:srgbClr val="C0A062"/>
          </a:solidFill>
          <a:ln/>
        </p:spPr>
      </p:sp>
      <p:sp>
        <p:nvSpPr>
          <p:cNvPr id="12" name="Text 9"/>
          <p:cNvSpPr/>
          <p:nvPr/>
        </p:nvSpPr>
        <p:spPr>
          <a:xfrm>
            <a:off x="1228513" y="2807543"/>
            <a:ext cx="5321300" cy="355600"/>
          </a:xfrm>
          <a:prstGeom prst="rect">
            <a:avLst/>
          </a:prstGeom>
          <a:noFill/>
          <a:ln/>
        </p:spPr>
        <p:txBody>
          <a:bodyPr wrap="square" lIns="0" tIns="0" rIns="0" bIns="0" rtlCol="0" anchor="ctr"/>
          <a:lstStyle/>
          <a:p>
            <a:pPr>
              <a:lnSpc>
                <a:spcPct val="120000"/>
              </a:lnSpc>
            </a:pPr>
            <a:r>
              <a:rPr lang="en-US" sz="2000" b="1" dirty="0">
                <a:solidFill>
                  <a:srgbClr val="E0E0E0"/>
                </a:solidFill>
                <a:latin typeface="Liter" pitchFamily="34" charset="0"/>
                <a:ea typeface="Liter" pitchFamily="34" charset="-122"/>
                <a:cs typeface="Liter" pitchFamily="34" charset="-120"/>
              </a:rPr>
              <a:t>The Galactic Bulge &amp; Supermassive Black Hole</a:t>
            </a:r>
            <a:endParaRPr lang="en-US" sz="1600" dirty="0"/>
          </a:p>
        </p:txBody>
      </p:sp>
      <p:sp>
        <p:nvSpPr>
          <p:cNvPr id="13" name="Text 10"/>
          <p:cNvSpPr/>
          <p:nvPr/>
        </p:nvSpPr>
        <p:spPr>
          <a:xfrm>
            <a:off x="758613" y="3264743"/>
            <a:ext cx="8610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At the heart lies a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central bulge</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10,000 light-years across, packed with old red stars. Hidden within: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Sagittarius A*</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a supermassive black hole 4 million times the Sun's mass. In 2022, the Event Horizon Telescope captured its image—a glowing ring of hot gas orbiting the event horizon.</a:t>
            </a:r>
            <a:endParaRPr lang="en-US" sz="1600" dirty="0"/>
          </a:p>
        </p:txBody>
      </p:sp>
      <p:sp>
        <p:nvSpPr>
          <p:cNvPr id="14" name="Shape 11"/>
          <p:cNvSpPr/>
          <p:nvPr/>
        </p:nvSpPr>
        <p:spPr>
          <a:xfrm>
            <a:off x="531707" y="4610943"/>
            <a:ext cx="8939107" cy="1854200"/>
          </a:xfrm>
          <a:custGeom>
            <a:avLst/>
            <a:gdLst/>
            <a:ahLst/>
            <a:cxnLst/>
            <a:rect l="l" t="t" r="r" b="b"/>
            <a:pathLst>
              <a:path w="8939107" h="1854200">
                <a:moveTo>
                  <a:pt x="47413" y="0"/>
                </a:moveTo>
                <a:lnTo>
                  <a:pt x="8786710" y="0"/>
                </a:lnTo>
                <a:cubicBezTo>
                  <a:pt x="8870876" y="0"/>
                  <a:pt x="8939107" y="68230"/>
                  <a:pt x="8939107" y="152397"/>
                </a:cubicBezTo>
                <a:lnTo>
                  <a:pt x="8939107" y="1701803"/>
                </a:lnTo>
                <a:cubicBezTo>
                  <a:pt x="8939107" y="1785970"/>
                  <a:pt x="8870876" y="1854200"/>
                  <a:pt x="8786710" y="1854200"/>
                </a:cubicBezTo>
                <a:lnTo>
                  <a:pt x="47413" y="1854200"/>
                </a:lnTo>
                <a:cubicBezTo>
                  <a:pt x="21228" y="1854200"/>
                  <a:pt x="0" y="1832972"/>
                  <a:pt x="0" y="1806787"/>
                </a:cubicBezTo>
                <a:lnTo>
                  <a:pt x="0" y="47413"/>
                </a:lnTo>
                <a:cubicBezTo>
                  <a:pt x="0" y="21245"/>
                  <a:pt x="21245" y="0"/>
                  <a:pt x="47413" y="0"/>
                </a:cubicBezTo>
                <a:close/>
              </a:path>
            </a:pathLst>
          </a:custGeom>
          <a:solidFill>
            <a:srgbClr val="1A2A3A">
              <a:alpha val="60000"/>
            </a:srgbClr>
          </a:solidFill>
          <a:ln/>
        </p:spPr>
      </p:sp>
      <p:sp>
        <p:nvSpPr>
          <p:cNvPr id="15" name="Shape 12"/>
          <p:cNvSpPr/>
          <p:nvPr/>
        </p:nvSpPr>
        <p:spPr>
          <a:xfrm>
            <a:off x="531707" y="4610943"/>
            <a:ext cx="47413" cy="1854200"/>
          </a:xfrm>
          <a:custGeom>
            <a:avLst/>
            <a:gdLst/>
            <a:ahLst/>
            <a:cxnLst/>
            <a:rect l="l" t="t" r="r" b="b"/>
            <a:pathLst>
              <a:path w="47413" h="1854200">
                <a:moveTo>
                  <a:pt x="47413" y="0"/>
                </a:moveTo>
                <a:lnTo>
                  <a:pt x="47413" y="0"/>
                </a:lnTo>
                <a:lnTo>
                  <a:pt x="47413" y="1854200"/>
                </a:lnTo>
                <a:lnTo>
                  <a:pt x="47413" y="1854200"/>
                </a:lnTo>
                <a:cubicBezTo>
                  <a:pt x="21228" y="1854200"/>
                  <a:pt x="0" y="1832972"/>
                  <a:pt x="0" y="1806787"/>
                </a:cubicBezTo>
                <a:lnTo>
                  <a:pt x="0" y="47413"/>
                </a:lnTo>
                <a:cubicBezTo>
                  <a:pt x="0" y="21245"/>
                  <a:pt x="21245" y="0"/>
                  <a:pt x="47413" y="0"/>
                </a:cubicBezTo>
                <a:close/>
              </a:path>
            </a:pathLst>
          </a:custGeom>
          <a:solidFill>
            <a:srgbClr val="C0A062"/>
          </a:solidFill>
          <a:ln/>
        </p:spPr>
      </p:sp>
      <p:sp>
        <p:nvSpPr>
          <p:cNvPr id="16" name="Shape 13"/>
          <p:cNvSpPr/>
          <p:nvPr/>
        </p:nvSpPr>
        <p:spPr>
          <a:xfrm>
            <a:off x="790363" y="4864943"/>
            <a:ext cx="254000" cy="254000"/>
          </a:xfrm>
          <a:custGeom>
            <a:avLst/>
            <a:gdLst/>
            <a:ahLst/>
            <a:cxnLst/>
            <a:rect l="l" t="t" r="r" b="b"/>
            <a:pathLst>
              <a:path w="254000" h="254000">
                <a:moveTo>
                  <a:pt x="238175" y="95250"/>
                </a:moveTo>
                <a:lnTo>
                  <a:pt x="242094" y="95250"/>
                </a:lnTo>
                <a:cubicBezTo>
                  <a:pt x="248692" y="95250"/>
                  <a:pt x="254000" y="89942"/>
                  <a:pt x="254000" y="83344"/>
                </a:cubicBezTo>
                <a:lnTo>
                  <a:pt x="254000" y="11906"/>
                </a:lnTo>
                <a:cubicBezTo>
                  <a:pt x="254000" y="7094"/>
                  <a:pt x="251123" y="2729"/>
                  <a:pt x="246658" y="893"/>
                </a:cubicBezTo>
                <a:cubicBezTo>
                  <a:pt x="242193" y="-943"/>
                  <a:pt x="237083" y="99"/>
                  <a:pt x="233660" y="3473"/>
                </a:cubicBezTo>
                <a:lnTo>
                  <a:pt x="208012" y="29170"/>
                </a:lnTo>
                <a:cubicBezTo>
                  <a:pt x="186035" y="10964"/>
                  <a:pt x="157758" y="0"/>
                  <a:pt x="127000" y="0"/>
                </a:cubicBezTo>
                <a:cubicBezTo>
                  <a:pt x="63004" y="0"/>
                  <a:pt x="10071" y="47327"/>
                  <a:pt x="1290" y="108893"/>
                </a:cubicBezTo>
                <a:cubicBezTo>
                  <a:pt x="50" y="117574"/>
                  <a:pt x="6052" y="125611"/>
                  <a:pt x="14734" y="126851"/>
                </a:cubicBezTo>
                <a:cubicBezTo>
                  <a:pt x="23416" y="128091"/>
                  <a:pt x="31452" y="122039"/>
                  <a:pt x="32693" y="113407"/>
                </a:cubicBezTo>
                <a:cubicBezTo>
                  <a:pt x="39291" y="67221"/>
                  <a:pt x="79028" y="31750"/>
                  <a:pt x="127000" y="31750"/>
                </a:cubicBezTo>
                <a:cubicBezTo>
                  <a:pt x="149027" y="31750"/>
                  <a:pt x="169267" y="39191"/>
                  <a:pt x="185390" y="51743"/>
                </a:cubicBezTo>
                <a:lnTo>
                  <a:pt x="162223" y="74910"/>
                </a:lnTo>
                <a:cubicBezTo>
                  <a:pt x="158800" y="78333"/>
                  <a:pt x="157807" y="83443"/>
                  <a:pt x="159643" y="87908"/>
                </a:cubicBezTo>
                <a:cubicBezTo>
                  <a:pt x="161479" y="92373"/>
                  <a:pt x="165844" y="95250"/>
                  <a:pt x="170656" y="95250"/>
                </a:cubicBezTo>
                <a:lnTo>
                  <a:pt x="238175" y="95250"/>
                </a:lnTo>
                <a:close/>
                <a:moveTo>
                  <a:pt x="252760" y="145107"/>
                </a:moveTo>
                <a:cubicBezTo>
                  <a:pt x="254000" y="136426"/>
                  <a:pt x="247948" y="128389"/>
                  <a:pt x="239316" y="127149"/>
                </a:cubicBezTo>
                <a:cubicBezTo>
                  <a:pt x="230684" y="125909"/>
                  <a:pt x="222597" y="131961"/>
                  <a:pt x="221357" y="140593"/>
                </a:cubicBezTo>
                <a:cubicBezTo>
                  <a:pt x="214759" y="186730"/>
                  <a:pt x="175022" y="222200"/>
                  <a:pt x="127050" y="222200"/>
                </a:cubicBezTo>
                <a:cubicBezTo>
                  <a:pt x="105023" y="222200"/>
                  <a:pt x="84782" y="214759"/>
                  <a:pt x="68659" y="202208"/>
                </a:cubicBezTo>
                <a:lnTo>
                  <a:pt x="91777" y="179090"/>
                </a:lnTo>
                <a:cubicBezTo>
                  <a:pt x="95200" y="175667"/>
                  <a:pt x="96193" y="170557"/>
                  <a:pt x="94357" y="166092"/>
                </a:cubicBezTo>
                <a:cubicBezTo>
                  <a:pt x="92521" y="161627"/>
                  <a:pt x="88156" y="158750"/>
                  <a:pt x="83344" y="158750"/>
                </a:cubicBezTo>
                <a:lnTo>
                  <a:pt x="11906" y="158750"/>
                </a:lnTo>
                <a:cubicBezTo>
                  <a:pt x="5308" y="158750"/>
                  <a:pt x="0" y="164058"/>
                  <a:pt x="0" y="170656"/>
                </a:cubicBezTo>
                <a:lnTo>
                  <a:pt x="0" y="242094"/>
                </a:lnTo>
                <a:cubicBezTo>
                  <a:pt x="0" y="246906"/>
                  <a:pt x="2877" y="251271"/>
                  <a:pt x="7342" y="253107"/>
                </a:cubicBezTo>
                <a:cubicBezTo>
                  <a:pt x="11807" y="254943"/>
                  <a:pt x="16917" y="253901"/>
                  <a:pt x="20340" y="250527"/>
                </a:cubicBezTo>
                <a:lnTo>
                  <a:pt x="46037" y="224830"/>
                </a:lnTo>
                <a:cubicBezTo>
                  <a:pt x="67965" y="243036"/>
                  <a:pt x="96242" y="254000"/>
                  <a:pt x="127000" y="254000"/>
                </a:cubicBezTo>
                <a:cubicBezTo>
                  <a:pt x="190996" y="254000"/>
                  <a:pt x="243929" y="206673"/>
                  <a:pt x="252710" y="145107"/>
                </a:cubicBezTo>
                <a:close/>
              </a:path>
            </a:pathLst>
          </a:custGeom>
          <a:solidFill>
            <a:srgbClr val="C0A062"/>
          </a:solidFill>
          <a:ln/>
        </p:spPr>
      </p:sp>
      <p:sp>
        <p:nvSpPr>
          <p:cNvPr id="17" name="Text 14"/>
          <p:cNvSpPr/>
          <p:nvPr/>
        </p:nvSpPr>
        <p:spPr>
          <a:xfrm>
            <a:off x="1228513" y="4814143"/>
            <a:ext cx="3759200" cy="355600"/>
          </a:xfrm>
          <a:prstGeom prst="rect">
            <a:avLst/>
          </a:prstGeom>
          <a:noFill/>
          <a:ln/>
        </p:spPr>
        <p:txBody>
          <a:bodyPr wrap="square" lIns="0" tIns="0" rIns="0" bIns="0" rtlCol="0" anchor="ctr"/>
          <a:lstStyle/>
          <a:p>
            <a:pPr>
              <a:lnSpc>
                <a:spcPct val="120000"/>
              </a:lnSpc>
            </a:pPr>
            <a:r>
              <a:rPr lang="en-US" sz="2000" b="1" dirty="0">
                <a:solidFill>
                  <a:srgbClr val="E0E0E0"/>
                </a:solidFill>
                <a:latin typeface="Liter" pitchFamily="34" charset="0"/>
                <a:ea typeface="Liter" pitchFamily="34" charset="-122"/>
                <a:cs typeface="Liter" pitchFamily="34" charset="-120"/>
              </a:rPr>
              <a:t>Spiral Arms: Cradles of Star Birth</a:t>
            </a:r>
            <a:endParaRPr lang="en-US" sz="1600" dirty="0"/>
          </a:p>
        </p:txBody>
      </p:sp>
      <p:sp>
        <p:nvSpPr>
          <p:cNvPr id="18" name="Text 15"/>
          <p:cNvSpPr/>
          <p:nvPr/>
        </p:nvSpPr>
        <p:spPr>
          <a:xfrm>
            <a:off x="758613" y="5271343"/>
            <a:ext cx="8610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Four major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spiral arms</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wind outward: Perseus, Norma, Scutum-Centaurus, and Sagittarius. These density waves compress gas, triggering star formation and creating the blue glow of young stars. Our Sun sits in the smaller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Orion Arm</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a minor spur between Perseus and Sagittarius.</a:t>
            </a:r>
            <a:endParaRPr lang="en-US" sz="1600" dirty="0"/>
          </a:p>
        </p:txBody>
      </p:sp>
      <p:sp>
        <p:nvSpPr>
          <p:cNvPr id="19" name="Shape 16"/>
          <p:cNvSpPr/>
          <p:nvPr/>
        </p:nvSpPr>
        <p:spPr>
          <a:xfrm>
            <a:off x="531707" y="6617543"/>
            <a:ext cx="8939107" cy="1854200"/>
          </a:xfrm>
          <a:custGeom>
            <a:avLst/>
            <a:gdLst/>
            <a:ahLst/>
            <a:cxnLst/>
            <a:rect l="l" t="t" r="r" b="b"/>
            <a:pathLst>
              <a:path w="8939107" h="1854200">
                <a:moveTo>
                  <a:pt x="47413" y="0"/>
                </a:moveTo>
                <a:lnTo>
                  <a:pt x="8786710" y="0"/>
                </a:lnTo>
                <a:cubicBezTo>
                  <a:pt x="8870876" y="0"/>
                  <a:pt x="8939107" y="68230"/>
                  <a:pt x="8939107" y="152397"/>
                </a:cubicBezTo>
                <a:lnTo>
                  <a:pt x="8939107" y="1701803"/>
                </a:lnTo>
                <a:cubicBezTo>
                  <a:pt x="8939107" y="1785970"/>
                  <a:pt x="8870876" y="1854200"/>
                  <a:pt x="8786710" y="1854200"/>
                </a:cubicBezTo>
                <a:lnTo>
                  <a:pt x="47413" y="1854200"/>
                </a:lnTo>
                <a:cubicBezTo>
                  <a:pt x="21228" y="1854200"/>
                  <a:pt x="0" y="1832972"/>
                  <a:pt x="0" y="1806787"/>
                </a:cubicBezTo>
                <a:lnTo>
                  <a:pt x="0" y="47413"/>
                </a:lnTo>
                <a:cubicBezTo>
                  <a:pt x="0" y="21245"/>
                  <a:pt x="21245" y="0"/>
                  <a:pt x="47413" y="0"/>
                </a:cubicBezTo>
                <a:close/>
              </a:path>
            </a:pathLst>
          </a:custGeom>
          <a:solidFill>
            <a:srgbClr val="1A2A3A">
              <a:alpha val="60000"/>
            </a:srgbClr>
          </a:solidFill>
          <a:ln/>
        </p:spPr>
      </p:sp>
      <p:sp>
        <p:nvSpPr>
          <p:cNvPr id="20" name="Shape 17"/>
          <p:cNvSpPr/>
          <p:nvPr/>
        </p:nvSpPr>
        <p:spPr>
          <a:xfrm>
            <a:off x="531707" y="6617543"/>
            <a:ext cx="47413" cy="1854200"/>
          </a:xfrm>
          <a:custGeom>
            <a:avLst/>
            <a:gdLst/>
            <a:ahLst/>
            <a:cxnLst/>
            <a:rect l="l" t="t" r="r" b="b"/>
            <a:pathLst>
              <a:path w="47413" h="1854200">
                <a:moveTo>
                  <a:pt x="47413" y="0"/>
                </a:moveTo>
                <a:lnTo>
                  <a:pt x="47413" y="0"/>
                </a:lnTo>
                <a:lnTo>
                  <a:pt x="47413" y="1854200"/>
                </a:lnTo>
                <a:lnTo>
                  <a:pt x="47413" y="1854200"/>
                </a:lnTo>
                <a:cubicBezTo>
                  <a:pt x="21228" y="1854200"/>
                  <a:pt x="0" y="1832972"/>
                  <a:pt x="0" y="1806787"/>
                </a:cubicBezTo>
                <a:lnTo>
                  <a:pt x="0" y="47413"/>
                </a:lnTo>
                <a:cubicBezTo>
                  <a:pt x="0" y="21245"/>
                  <a:pt x="21245" y="0"/>
                  <a:pt x="47413" y="0"/>
                </a:cubicBezTo>
                <a:close/>
              </a:path>
            </a:pathLst>
          </a:custGeom>
          <a:solidFill>
            <a:srgbClr val="C0A062"/>
          </a:solidFill>
          <a:ln/>
        </p:spPr>
      </p:sp>
      <p:sp>
        <p:nvSpPr>
          <p:cNvPr id="21" name="Shape 18"/>
          <p:cNvSpPr/>
          <p:nvPr/>
        </p:nvSpPr>
        <p:spPr>
          <a:xfrm>
            <a:off x="790363" y="6871543"/>
            <a:ext cx="254000" cy="254000"/>
          </a:xfrm>
          <a:custGeom>
            <a:avLst/>
            <a:gdLst/>
            <a:ahLst/>
            <a:cxnLst/>
            <a:rect l="l" t="t" r="r" b="b"/>
            <a:pathLst>
              <a:path w="254000" h="254000">
                <a:moveTo>
                  <a:pt x="0" y="127000"/>
                </a:moveTo>
                <a:cubicBezTo>
                  <a:pt x="0" y="56907"/>
                  <a:pt x="56907" y="0"/>
                  <a:pt x="127000" y="0"/>
                </a:cubicBezTo>
                <a:cubicBezTo>
                  <a:pt x="197093" y="0"/>
                  <a:pt x="254000" y="56907"/>
                  <a:pt x="254000" y="127000"/>
                </a:cubicBezTo>
                <a:cubicBezTo>
                  <a:pt x="254000" y="197093"/>
                  <a:pt x="197093" y="254000"/>
                  <a:pt x="127000" y="254000"/>
                </a:cubicBezTo>
                <a:cubicBezTo>
                  <a:pt x="56907" y="254000"/>
                  <a:pt x="0" y="197093"/>
                  <a:pt x="0" y="127000"/>
                </a:cubicBezTo>
                <a:close/>
              </a:path>
            </a:pathLst>
          </a:custGeom>
          <a:solidFill>
            <a:srgbClr val="C0A062"/>
          </a:solidFill>
          <a:ln/>
        </p:spPr>
      </p:sp>
      <p:sp>
        <p:nvSpPr>
          <p:cNvPr id="22" name="Text 19"/>
          <p:cNvSpPr/>
          <p:nvPr/>
        </p:nvSpPr>
        <p:spPr>
          <a:xfrm>
            <a:off x="1228513" y="6820743"/>
            <a:ext cx="2870200" cy="355600"/>
          </a:xfrm>
          <a:prstGeom prst="rect">
            <a:avLst/>
          </a:prstGeom>
          <a:noFill/>
          <a:ln/>
        </p:spPr>
        <p:txBody>
          <a:bodyPr wrap="square" lIns="0" tIns="0" rIns="0" bIns="0" rtlCol="0" anchor="ctr"/>
          <a:lstStyle/>
          <a:p>
            <a:pPr>
              <a:lnSpc>
                <a:spcPct val="120000"/>
              </a:lnSpc>
            </a:pPr>
            <a:r>
              <a:rPr lang="en-US" sz="2000" b="1" dirty="0">
                <a:solidFill>
                  <a:srgbClr val="E0E0E0"/>
                </a:solidFill>
                <a:latin typeface="Liter" pitchFamily="34" charset="0"/>
                <a:ea typeface="Liter" pitchFamily="34" charset="-122"/>
                <a:cs typeface="Liter" pitchFamily="34" charset="-120"/>
              </a:rPr>
              <a:t>The Galactic Halo &amp; Disk</a:t>
            </a:r>
            <a:endParaRPr lang="en-US" sz="1600" dirty="0"/>
          </a:p>
        </p:txBody>
      </p:sp>
      <p:sp>
        <p:nvSpPr>
          <p:cNvPr id="23" name="Text 20"/>
          <p:cNvSpPr/>
          <p:nvPr/>
        </p:nvSpPr>
        <p:spPr>
          <a:xfrm>
            <a:off x="758613" y="7277943"/>
            <a:ext cx="8610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The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thin disk</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(1,000 light-years thick) contains young stars, gas, and dust where active star formation occurs. The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thick disk</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holds older stars. Surrounding everything is the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galactic halo</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 spherical region of old stars and globular clusters extending 100,000+ light-years.</a:t>
            </a:r>
            <a:endParaRPr lang="en-US" sz="1600" dirty="0"/>
          </a:p>
        </p:txBody>
      </p:sp>
      <p:sp>
        <p:nvSpPr>
          <p:cNvPr id="24" name="Shape 21"/>
          <p:cNvSpPr/>
          <p:nvPr/>
        </p:nvSpPr>
        <p:spPr>
          <a:xfrm>
            <a:off x="9777307" y="2607730"/>
            <a:ext cx="5963073" cy="4985173"/>
          </a:xfrm>
          <a:custGeom>
            <a:avLst/>
            <a:gdLst/>
            <a:ahLst/>
            <a:cxnLst/>
            <a:rect l="l" t="t" r="r" b="b"/>
            <a:pathLst>
              <a:path w="5963073" h="4985173">
                <a:moveTo>
                  <a:pt x="152397" y="0"/>
                </a:moveTo>
                <a:lnTo>
                  <a:pt x="5810677" y="0"/>
                </a:lnTo>
                <a:cubicBezTo>
                  <a:pt x="5894843" y="0"/>
                  <a:pt x="5963073" y="68230"/>
                  <a:pt x="5963073" y="152397"/>
                </a:cubicBezTo>
                <a:lnTo>
                  <a:pt x="5963073" y="4832777"/>
                </a:lnTo>
                <a:cubicBezTo>
                  <a:pt x="5963073" y="4916943"/>
                  <a:pt x="5894843" y="4985173"/>
                  <a:pt x="5810677" y="4985173"/>
                </a:cubicBezTo>
                <a:lnTo>
                  <a:pt x="152397" y="4985173"/>
                </a:lnTo>
                <a:cubicBezTo>
                  <a:pt x="68230" y="4985173"/>
                  <a:pt x="0" y="4916943"/>
                  <a:pt x="0" y="4832777"/>
                </a:cubicBezTo>
                <a:lnTo>
                  <a:pt x="0" y="152397"/>
                </a:lnTo>
                <a:cubicBezTo>
                  <a:pt x="0" y="68287"/>
                  <a:pt x="68287" y="0"/>
                  <a:pt x="152397" y="0"/>
                </a:cubicBezTo>
                <a:close/>
              </a:path>
            </a:pathLst>
          </a:custGeom>
          <a:solidFill>
            <a:srgbClr val="1A2A3A">
              <a:alpha val="70196"/>
            </a:srgbClr>
          </a:solidFill>
          <a:ln w="6773">
            <a:solidFill>
              <a:srgbClr val="4A5D6A">
                <a:alpha val="40000"/>
              </a:srgbClr>
            </a:solidFill>
            <a:prstDash val="solid"/>
          </a:ln>
        </p:spPr>
      </p:sp>
      <p:sp>
        <p:nvSpPr>
          <p:cNvPr id="25" name="Text 22"/>
          <p:cNvSpPr/>
          <p:nvPr/>
        </p:nvSpPr>
        <p:spPr>
          <a:xfrm>
            <a:off x="9971194" y="2865121"/>
            <a:ext cx="5575300" cy="355600"/>
          </a:xfrm>
          <a:prstGeom prst="rect">
            <a:avLst/>
          </a:prstGeom>
          <a:noFill/>
          <a:ln/>
        </p:spPr>
        <p:txBody>
          <a:bodyPr wrap="square" lIns="0" tIns="0" rIns="0" bIns="0" rtlCol="0" anchor="ctr"/>
          <a:lstStyle/>
          <a:p>
            <a:pPr algn="ctr">
              <a:lnSpc>
                <a:spcPct val="120000"/>
              </a:lnSpc>
            </a:pPr>
            <a:r>
              <a:rPr lang="en-US" sz="2000" b="1" dirty="0">
                <a:solidFill>
                  <a:srgbClr val="C0A062"/>
                </a:solidFill>
                <a:latin typeface="Liter" pitchFamily="34" charset="0"/>
                <a:ea typeface="Liter" pitchFamily="34" charset="-122"/>
                <a:cs typeface="Liter" pitchFamily="34" charset="-120"/>
              </a:rPr>
              <a:t>Milky Way Facts</a:t>
            </a:r>
            <a:endParaRPr lang="en-US" sz="1600" dirty="0"/>
          </a:p>
        </p:txBody>
      </p:sp>
      <p:sp>
        <p:nvSpPr>
          <p:cNvPr id="26" name="Shape 23"/>
          <p:cNvSpPr/>
          <p:nvPr/>
        </p:nvSpPr>
        <p:spPr>
          <a:xfrm>
            <a:off x="10034694" y="3423921"/>
            <a:ext cx="5448300" cy="660400"/>
          </a:xfrm>
          <a:custGeom>
            <a:avLst/>
            <a:gdLst/>
            <a:ahLst/>
            <a:cxnLst/>
            <a:rect l="l" t="t" r="r" b="b"/>
            <a:pathLst>
              <a:path w="5448300" h="660400">
                <a:moveTo>
                  <a:pt x="101603" y="0"/>
                </a:moveTo>
                <a:lnTo>
                  <a:pt x="5346697" y="0"/>
                </a:lnTo>
                <a:cubicBezTo>
                  <a:pt x="5402811" y="0"/>
                  <a:pt x="5448300" y="45489"/>
                  <a:pt x="5448300" y="101603"/>
                </a:cubicBezTo>
                <a:lnTo>
                  <a:pt x="5448300" y="558797"/>
                </a:lnTo>
                <a:cubicBezTo>
                  <a:pt x="5448300" y="614911"/>
                  <a:pt x="5402811" y="660400"/>
                  <a:pt x="5346697" y="660400"/>
                </a:cubicBezTo>
                <a:lnTo>
                  <a:pt x="101603" y="660400"/>
                </a:lnTo>
                <a:cubicBezTo>
                  <a:pt x="45527" y="660400"/>
                  <a:pt x="0" y="614873"/>
                  <a:pt x="0" y="558797"/>
                </a:cubicBezTo>
                <a:lnTo>
                  <a:pt x="0" y="101603"/>
                </a:lnTo>
                <a:cubicBezTo>
                  <a:pt x="0" y="45527"/>
                  <a:pt x="45527" y="0"/>
                  <a:pt x="101603" y="0"/>
                </a:cubicBezTo>
                <a:close/>
              </a:path>
            </a:pathLst>
          </a:custGeom>
          <a:solidFill>
            <a:srgbClr val="05070A">
              <a:alpha val="50196"/>
            </a:srgbClr>
          </a:solidFill>
          <a:ln/>
        </p:spPr>
      </p:sp>
      <p:sp>
        <p:nvSpPr>
          <p:cNvPr id="27" name="Text 24"/>
          <p:cNvSpPr/>
          <p:nvPr/>
        </p:nvSpPr>
        <p:spPr>
          <a:xfrm>
            <a:off x="10187094" y="3601721"/>
            <a:ext cx="914400" cy="304800"/>
          </a:xfrm>
          <a:prstGeom prst="rect">
            <a:avLst/>
          </a:prstGeom>
          <a:noFill/>
          <a:ln/>
        </p:spPr>
        <p:txBody>
          <a:bodyPr wrap="square" lIns="0" tIns="0" rIns="0" bIns="0" rtlCol="0" anchor="ctr"/>
          <a:lstStyle/>
          <a:p>
            <a:pPr>
              <a:lnSpc>
                <a:spcPct val="13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Diameter</a:t>
            </a:r>
            <a:endParaRPr lang="en-US" sz="1600" dirty="0"/>
          </a:p>
        </p:txBody>
      </p:sp>
      <p:sp>
        <p:nvSpPr>
          <p:cNvPr id="28" name="Text 25"/>
          <p:cNvSpPr/>
          <p:nvPr/>
        </p:nvSpPr>
        <p:spPr>
          <a:xfrm>
            <a:off x="14221037" y="3576321"/>
            <a:ext cx="1244600" cy="355600"/>
          </a:xfrm>
          <a:prstGeom prst="rect">
            <a:avLst/>
          </a:prstGeom>
          <a:noFill/>
          <a:ln/>
        </p:spPr>
        <p:txBody>
          <a:bodyPr wrap="square" lIns="0" tIns="0" rIns="0" bIns="0" rtlCol="0" anchor="ctr"/>
          <a:lstStyle/>
          <a:p>
            <a:pPr>
              <a:lnSpc>
                <a:spcPct val="120000"/>
              </a:lnSpc>
            </a:pPr>
            <a:r>
              <a:rPr lang="en-US" sz="2000" b="1" dirty="0">
                <a:solidFill>
                  <a:srgbClr val="C0A062"/>
                </a:solidFill>
                <a:latin typeface="Oranienbaum" pitchFamily="34" charset="0"/>
                <a:ea typeface="Oranienbaum" pitchFamily="34" charset="-122"/>
                <a:cs typeface="Oranienbaum" pitchFamily="34" charset="-120"/>
              </a:rPr>
              <a:t>100-120k ly</a:t>
            </a:r>
            <a:endParaRPr lang="en-US" sz="1600" dirty="0"/>
          </a:p>
        </p:txBody>
      </p:sp>
      <p:sp>
        <p:nvSpPr>
          <p:cNvPr id="29" name="Shape 26"/>
          <p:cNvSpPr/>
          <p:nvPr/>
        </p:nvSpPr>
        <p:spPr>
          <a:xfrm>
            <a:off x="10034694" y="4236721"/>
            <a:ext cx="5448300" cy="660400"/>
          </a:xfrm>
          <a:custGeom>
            <a:avLst/>
            <a:gdLst/>
            <a:ahLst/>
            <a:cxnLst/>
            <a:rect l="l" t="t" r="r" b="b"/>
            <a:pathLst>
              <a:path w="5448300" h="660400">
                <a:moveTo>
                  <a:pt x="101603" y="0"/>
                </a:moveTo>
                <a:lnTo>
                  <a:pt x="5346697" y="0"/>
                </a:lnTo>
                <a:cubicBezTo>
                  <a:pt x="5402811" y="0"/>
                  <a:pt x="5448300" y="45489"/>
                  <a:pt x="5448300" y="101603"/>
                </a:cubicBezTo>
                <a:lnTo>
                  <a:pt x="5448300" y="558797"/>
                </a:lnTo>
                <a:cubicBezTo>
                  <a:pt x="5448300" y="614911"/>
                  <a:pt x="5402811" y="660400"/>
                  <a:pt x="5346697" y="660400"/>
                </a:cubicBezTo>
                <a:lnTo>
                  <a:pt x="101603" y="660400"/>
                </a:lnTo>
                <a:cubicBezTo>
                  <a:pt x="45527" y="660400"/>
                  <a:pt x="0" y="614873"/>
                  <a:pt x="0" y="558797"/>
                </a:cubicBezTo>
                <a:lnTo>
                  <a:pt x="0" y="101603"/>
                </a:lnTo>
                <a:cubicBezTo>
                  <a:pt x="0" y="45527"/>
                  <a:pt x="45527" y="0"/>
                  <a:pt x="101603" y="0"/>
                </a:cubicBezTo>
                <a:close/>
              </a:path>
            </a:pathLst>
          </a:custGeom>
          <a:solidFill>
            <a:srgbClr val="05070A">
              <a:alpha val="50196"/>
            </a:srgbClr>
          </a:solidFill>
          <a:ln/>
        </p:spPr>
      </p:sp>
      <p:sp>
        <p:nvSpPr>
          <p:cNvPr id="30" name="Text 27"/>
          <p:cNvSpPr/>
          <p:nvPr/>
        </p:nvSpPr>
        <p:spPr>
          <a:xfrm>
            <a:off x="10187094" y="4414521"/>
            <a:ext cx="1028700" cy="304800"/>
          </a:xfrm>
          <a:prstGeom prst="rect">
            <a:avLst/>
          </a:prstGeom>
          <a:noFill/>
          <a:ln/>
        </p:spPr>
        <p:txBody>
          <a:bodyPr wrap="square" lIns="0" tIns="0" rIns="0" bIns="0" rtlCol="0" anchor="ctr"/>
          <a:lstStyle/>
          <a:p>
            <a:pPr>
              <a:lnSpc>
                <a:spcPct val="13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Star Count</a:t>
            </a:r>
            <a:endParaRPr lang="en-US" sz="1600" dirty="0"/>
          </a:p>
        </p:txBody>
      </p:sp>
      <p:sp>
        <p:nvSpPr>
          <p:cNvPr id="31" name="Text 28"/>
          <p:cNvSpPr/>
          <p:nvPr/>
        </p:nvSpPr>
        <p:spPr>
          <a:xfrm>
            <a:off x="14374707" y="4389121"/>
            <a:ext cx="1092200" cy="355600"/>
          </a:xfrm>
          <a:prstGeom prst="rect">
            <a:avLst/>
          </a:prstGeom>
          <a:noFill/>
          <a:ln/>
        </p:spPr>
        <p:txBody>
          <a:bodyPr wrap="square" lIns="0" tIns="0" rIns="0" bIns="0" rtlCol="0" anchor="ctr"/>
          <a:lstStyle/>
          <a:p>
            <a:pPr>
              <a:lnSpc>
                <a:spcPct val="120000"/>
              </a:lnSpc>
            </a:pPr>
            <a:r>
              <a:rPr lang="en-US" sz="2000" b="1" dirty="0">
                <a:solidFill>
                  <a:srgbClr val="C0A062"/>
                </a:solidFill>
                <a:latin typeface="Oranienbaum" pitchFamily="34" charset="0"/>
                <a:ea typeface="Oranienbaum" pitchFamily="34" charset="-122"/>
                <a:cs typeface="Oranienbaum" pitchFamily="34" charset="-120"/>
              </a:rPr>
              <a:t>100-400B</a:t>
            </a:r>
            <a:endParaRPr lang="en-US" sz="1600" dirty="0"/>
          </a:p>
        </p:txBody>
      </p:sp>
      <p:sp>
        <p:nvSpPr>
          <p:cNvPr id="32" name="Shape 29"/>
          <p:cNvSpPr/>
          <p:nvPr/>
        </p:nvSpPr>
        <p:spPr>
          <a:xfrm>
            <a:off x="10034694" y="5049521"/>
            <a:ext cx="5448300" cy="660400"/>
          </a:xfrm>
          <a:custGeom>
            <a:avLst/>
            <a:gdLst/>
            <a:ahLst/>
            <a:cxnLst/>
            <a:rect l="l" t="t" r="r" b="b"/>
            <a:pathLst>
              <a:path w="5448300" h="660400">
                <a:moveTo>
                  <a:pt x="101603" y="0"/>
                </a:moveTo>
                <a:lnTo>
                  <a:pt x="5346697" y="0"/>
                </a:lnTo>
                <a:cubicBezTo>
                  <a:pt x="5402811" y="0"/>
                  <a:pt x="5448300" y="45489"/>
                  <a:pt x="5448300" y="101603"/>
                </a:cubicBezTo>
                <a:lnTo>
                  <a:pt x="5448300" y="558797"/>
                </a:lnTo>
                <a:cubicBezTo>
                  <a:pt x="5448300" y="614911"/>
                  <a:pt x="5402811" y="660400"/>
                  <a:pt x="5346697" y="660400"/>
                </a:cubicBezTo>
                <a:lnTo>
                  <a:pt x="101603" y="660400"/>
                </a:lnTo>
                <a:cubicBezTo>
                  <a:pt x="45527" y="660400"/>
                  <a:pt x="0" y="614873"/>
                  <a:pt x="0" y="558797"/>
                </a:cubicBezTo>
                <a:lnTo>
                  <a:pt x="0" y="101603"/>
                </a:lnTo>
                <a:cubicBezTo>
                  <a:pt x="0" y="45527"/>
                  <a:pt x="45527" y="0"/>
                  <a:pt x="101603" y="0"/>
                </a:cubicBezTo>
                <a:close/>
              </a:path>
            </a:pathLst>
          </a:custGeom>
          <a:solidFill>
            <a:srgbClr val="05070A">
              <a:alpha val="50196"/>
            </a:srgbClr>
          </a:solidFill>
          <a:ln/>
        </p:spPr>
      </p:sp>
      <p:sp>
        <p:nvSpPr>
          <p:cNvPr id="33" name="Text 30"/>
          <p:cNvSpPr/>
          <p:nvPr/>
        </p:nvSpPr>
        <p:spPr>
          <a:xfrm>
            <a:off x="10187094" y="5227321"/>
            <a:ext cx="444500" cy="304800"/>
          </a:xfrm>
          <a:prstGeom prst="rect">
            <a:avLst/>
          </a:prstGeom>
          <a:noFill/>
          <a:ln/>
        </p:spPr>
        <p:txBody>
          <a:bodyPr wrap="square" lIns="0" tIns="0" rIns="0" bIns="0" rtlCol="0" anchor="ctr"/>
          <a:lstStyle/>
          <a:p>
            <a:pPr>
              <a:lnSpc>
                <a:spcPct val="13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Age</a:t>
            </a:r>
            <a:endParaRPr lang="en-US" sz="1600" dirty="0"/>
          </a:p>
        </p:txBody>
      </p:sp>
      <p:sp>
        <p:nvSpPr>
          <p:cNvPr id="34" name="Text 31"/>
          <p:cNvSpPr/>
          <p:nvPr/>
        </p:nvSpPr>
        <p:spPr>
          <a:xfrm>
            <a:off x="14240087" y="5201921"/>
            <a:ext cx="1219200" cy="355600"/>
          </a:xfrm>
          <a:prstGeom prst="rect">
            <a:avLst/>
          </a:prstGeom>
          <a:noFill/>
          <a:ln/>
        </p:spPr>
        <p:txBody>
          <a:bodyPr wrap="square" lIns="0" tIns="0" rIns="0" bIns="0" rtlCol="0" anchor="ctr"/>
          <a:lstStyle/>
          <a:p>
            <a:pPr>
              <a:lnSpc>
                <a:spcPct val="120000"/>
              </a:lnSpc>
            </a:pPr>
            <a:r>
              <a:rPr lang="en-US" sz="2000" b="1" dirty="0">
                <a:solidFill>
                  <a:srgbClr val="C0A062"/>
                </a:solidFill>
                <a:latin typeface="Oranienbaum" pitchFamily="34" charset="0"/>
                <a:ea typeface="Oranienbaum" pitchFamily="34" charset="-122"/>
                <a:cs typeface="Oranienbaum" pitchFamily="34" charset="-120"/>
              </a:rPr>
              <a:t>13.6B years</a:t>
            </a:r>
            <a:endParaRPr lang="en-US" sz="1600" dirty="0"/>
          </a:p>
        </p:txBody>
      </p:sp>
      <p:sp>
        <p:nvSpPr>
          <p:cNvPr id="35" name="Shape 32"/>
          <p:cNvSpPr/>
          <p:nvPr/>
        </p:nvSpPr>
        <p:spPr>
          <a:xfrm>
            <a:off x="10034694" y="5862321"/>
            <a:ext cx="5448300" cy="660400"/>
          </a:xfrm>
          <a:custGeom>
            <a:avLst/>
            <a:gdLst/>
            <a:ahLst/>
            <a:cxnLst/>
            <a:rect l="l" t="t" r="r" b="b"/>
            <a:pathLst>
              <a:path w="5448300" h="660400">
                <a:moveTo>
                  <a:pt x="101603" y="0"/>
                </a:moveTo>
                <a:lnTo>
                  <a:pt x="5346697" y="0"/>
                </a:lnTo>
                <a:cubicBezTo>
                  <a:pt x="5402811" y="0"/>
                  <a:pt x="5448300" y="45489"/>
                  <a:pt x="5448300" y="101603"/>
                </a:cubicBezTo>
                <a:lnTo>
                  <a:pt x="5448300" y="558797"/>
                </a:lnTo>
                <a:cubicBezTo>
                  <a:pt x="5448300" y="614911"/>
                  <a:pt x="5402811" y="660400"/>
                  <a:pt x="5346697" y="660400"/>
                </a:cubicBezTo>
                <a:lnTo>
                  <a:pt x="101603" y="660400"/>
                </a:lnTo>
                <a:cubicBezTo>
                  <a:pt x="45527" y="660400"/>
                  <a:pt x="0" y="614873"/>
                  <a:pt x="0" y="558797"/>
                </a:cubicBezTo>
                <a:lnTo>
                  <a:pt x="0" y="101603"/>
                </a:lnTo>
                <a:cubicBezTo>
                  <a:pt x="0" y="45527"/>
                  <a:pt x="45527" y="0"/>
                  <a:pt x="101603" y="0"/>
                </a:cubicBezTo>
                <a:close/>
              </a:path>
            </a:pathLst>
          </a:custGeom>
          <a:solidFill>
            <a:srgbClr val="05070A">
              <a:alpha val="50196"/>
            </a:srgbClr>
          </a:solidFill>
          <a:ln/>
        </p:spPr>
      </p:sp>
      <p:sp>
        <p:nvSpPr>
          <p:cNvPr id="36" name="Text 33"/>
          <p:cNvSpPr/>
          <p:nvPr/>
        </p:nvSpPr>
        <p:spPr>
          <a:xfrm>
            <a:off x="10187094" y="6040121"/>
            <a:ext cx="2489200" cy="304800"/>
          </a:xfrm>
          <a:prstGeom prst="rect">
            <a:avLst/>
          </a:prstGeom>
          <a:noFill/>
          <a:ln/>
        </p:spPr>
        <p:txBody>
          <a:bodyPr wrap="square" lIns="0" tIns="0" rIns="0" bIns="0" rtlCol="0" anchor="ctr"/>
          <a:lstStyle/>
          <a:p>
            <a:pPr>
              <a:lnSpc>
                <a:spcPct val="13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Sun's Distance from Center</a:t>
            </a:r>
            <a:endParaRPr lang="en-US" sz="1600" dirty="0"/>
          </a:p>
        </p:txBody>
      </p:sp>
      <p:sp>
        <p:nvSpPr>
          <p:cNvPr id="37" name="Text 34"/>
          <p:cNvSpPr/>
          <p:nvPr/>
        </p:nvSpPr>
        <p:spPr>
          <a:xfrm>
            <a:off x="14407727" y="6014721"/>
            <a:ext cx="1054100" cy="355600"/>
          </a:xfrm>
          <a:prstGeom prst="rect">
            <a:avLst/>
          </a:prstGeom>
          <a:noFill/>
          <a:ln/>
        </p:spPr>
        <p:txBody>
          <a:bodyPr wrap="square" lIns="0" tIns="0" rIns="0" bIns="0" rtlCol="0" anchor="ctr"/>
          <a:lstStyle/>
          <a:p>
            <a:pPr>
              <a:lnSpc>
                <a:spcPct val="120000"/>
              </a:lnSpc>
            </a:pPr>
            <a:r>
              <a:rPr lang="en-US" sz="2000" b="1" dirty="0">
                <a:solidFill>
                  <a:srgbClr val="C0A062"/>
                </a:solidFill>
                <a:latin typeface="Oranienbaum" pitchFamily="34" charset="0"/>
                <a:ea typeface="Oranienbaum" pitchFamily="34" charset="-122"/>
                <a:cs typeface="Oranienbaum" pitchFamily="34" charset="-120"/>
              </a:rPr>
              <a:t>26,000 ly</a:t>
            </a:r>
            <a:endParaRPr lang="en-US" sz="1600" dirty="0"/>
          </a:p>
        </p:txBody>
      </p:sp>
      <p:sp>
        <p:nvSpPr>
          <p:cNvPr id="38" name="Shape 35"/>
          <p:cNvSpPr/>
          <p:nvPr/>
        </p:nvSpPr>
        <p:spPr>
          <a:xfrm>
            <a:off x="10034694" y="6675121"/>
            <a:ext cx="5448300" cy="660400"/>
          </a:xfrm>
          <a:custGeom>
            <a:avLst/>
            <a:gdLst/>
            <a:ahLst/>
            <a:cxnLst/>
            <a:rect l="l" t="t" r="r" b="b"/>
            <a:pathLst>
              <a:path w="5448300" h="660400">
                <a:moveTo>
                  <a:pt x="101603" y="0"/>
                </a:moveTo>
                <a:lnTo>
                  <a:pt x="5346697" y="0"/>
                </a:lnTo>
                <a:cubicBezTo>
                  <a:pt x="5402811" y="0"/>
                  <a:pt x="5448300" y="45489"/>
                  <a:pt x="5448300" y="101603"/>
                </a:cubicBezTo>
                <a:lnTo>
                  <a:pt x="5448300" y="558797"/>
                </a:lnTo>
                <a:cubicBezTo>
                  <a:pt x="5448300" y="614911"/>
                  <a:pt x="5402811" y="660400"/>
                  <a:pt x="5346697" y="660400"/>
                </a:cubicBezTo>
                <a:lnTo>
                  <a:pt x="101603" y="660400"/>
                </a:lnTo>
                <a:cubicBezTo>
                  <a:pt x="45527" y="660400"/>
                  <a:pt x="0" y="614873"/>
                  <a:pt x="0" y="558797"/>
                </a:cubicBezTo>
                <a:lnTo>
                  <a:pt x="0" y="101603"/>
                </a:lnTo>
                <a:cubicBezTo>
                  <a:pt x="0" y="45527"/>
                  <a:pt x="45527" y="0"/>
                  <a:pt x="101603" y="0"/>
                </a:cubicBezTo>
                <a:close/>
              </a:path>
            </a:pathLst>
          </a:custGeom>
          <a:solidFill>
            <a:srgbClr val="05070A">
              <a:alpha val="50196"/>
            </a:srgbClr>
          </a:solidFill>
          <a:ln/>
        </p:spPr>
      </p:sp>
      <p:sp>
        <p:nvSpPr>
          <p:cNvPr id="39" name="Text 36"/>
          <p:cNvSpPr/>
          <p:nvPr/>
        </p:nvSpPr>
        <p:spPr>
          <a:xfrm>
            <a:off x="10187094" y="6852921"/>
            <a:ext cx="1435100" cy="304800"/>
          </a:xfrm>
          <a:prstGeom prst="rect">
            <a:avLst/>
          </a:prstGeom>
          <a:noFill/>
          <a:ln/>
        </p:spPr>
        <p:txBody>
          <a:bodyPr wrap="square" lIns="0" tIns="0" rIns="0" bIns="0" rtlCol="0" anchor="ctr"/>
          <a:lstStyle/>
          <a:p>
            <a:pPr>
              <a:lnSpc>
                <a:spcPct val="13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Rotation Speed</a:t>
            </a:r>
            <a:endParaRPr lang="en-US" sz="1600" dirty="0"/>
          </a:p>
        </p:txBody>
      </p:sp>
      <p:sp>
        <p:nvSpPr>
          <p:cNvPr id="40" name="Text 37"/>
          <p:cNvSpPr/>
          <p:nvPr/>
        </p:nvSpPr>
        <p:spPr>
          <a:xfrm>
            <a:off x="13898457" y="6827521"/>
            <a:ext cx="1562100" cy="355600"/>
          </a:xfrm>
          <a:prstGeom prst="rect">
            <a:avLst/>
          </a:prstGeom>
          <a:noFill/>
          <a:ln/>
        </p:spPr>
        <p:txBody>
          <a:bodyPr wrap="square" lIns="0" tIns="0" rIns="0" bIns="0" rtlCol="0" anchor="ctr"/>
          <a:lstStyle/>
          <a:p>
            <a:pPr>
              <a:lnSpc>
                <a:spcPct val="120000"/>
              </a:lnSpc>
            </a:pPr>
            <a:r>
              <a:rPr lang="en-US" sz="2000" b="1" dirty="0">
                <a:solidFill>
                  <a:srgbClr val="C0A062"/>
                </a:solidFill>
                <a:latin typeface="Oranienbaum" pitchFamily="34" charset="0"/>
                <a:ea typeface="Oranienbaum" pitchFamily="34" charset="-122"/>
                <a:cs typeface="Oranienbaum" pitchFamily="34" charset="-120"/>
              </a:rPr>
              <a:t>828,000 km/h</a:t>
            </a:r>
            <a:endParaRPr lang="en-US" sz="1600" dirty="0"/>
          </a:p>
        </p:txBody>
      </p:sp>
      <p:sp>
        <p:nvSpPr>
          <p:cNvPr id="41" name="Shape 38"/>
          <p:cNvSpPr/>
          <p:nvPr/>
        </p:nvSpPr>
        <p:spPr>
          <a:xfrm>
            <a:off x="9777307" y="7752080"/>
            <a:ext cx="5963073" cy="1454573"/>
          </a:xfrm>
          <a:custGeom>
            <a:avLst/>
            <a:gdLst/>
            <a:ahLst/>
            <a:cxnLst/>
            <a:rect l="l" t="t" r="r" b="b"/>
            <a:pathLst>
              <a:path w="5963073" h="1454573">
                <a:moveTo>
                  <a:pt x="152396" y="0"/>
                </a:moveTo>
                <a:lnTo>
                  <a:pt x="5810678" y="0"/>
                </a:lnTo>
                <a:cubicBezTo>
                  <a:pt x="5894787" y="0"/>
                  <a:pt x="5963073" y="68286"/>
                  <a:pt x="5963073" y="152396"/>
                </a:cubicBezTo>
                <a:lnTo>
                  <a:pt x="5963073" y="1302178"/>
                </a:lnTo>
                <a:cubicBezTo>
                  <a:pt x="5963073" y="1386287"/>
                  <a:pt x="5894787" y="1454573"/>
                  <a:pt x="5810678" y="1454573"/>
                </a:cubicBezTo>
                <a:lnTo>
                  <a:pt x="152396" y="1454573"/>
                </a:lnTo>
                <a:cubicBezTo>
                  <a:pt x="68286" y="1454573"/>
                  <a:pt x="0" y="1386287"/>
                  <a:pt x="0" y="1302178"/>
                </a:cubicBezTo>
                <a:lnTo>
                  <a:pt x="0" y="152396"/>
                </a:lnTo>
                <a:cubicBezTo>
                  <a:pt x="0" y="68286"/>
                  <a:pt x="68286" y="0"/>
                  <a:pt x="152396" y="0"/>
                </a:cubicBezTo>
                <a:close/>
              </a:path>
            </a:pathLst>
          </a:custGeom>
          <a:solidFill>
            <a:srgbClr val="C0A062">
              <a:alpha val="20000"/>
            </a:srgbClr>
          </a:solidFill>
          <a:ln w="6773">
            <a:solidFill>
              <a:srgbClr val="C0A062">
                <a:alpha val="40000"/>
              </a:srgbClr>
            </a:solidFill>
            <a:prstDash val="solid"/>
          </a:ln>
        </p:spPr>
      </p:sp>
      <p:sp>
        <p:nvSpPr>
          <p:cNvPr id="42" name="Shape 39"/>
          <p:cNvSpPr/>
          <p:nvPr/>
        </p:nvSpPr>
        <p:spPr>
          <a:xfrm>
            <a:off x="10015644" y="8009465"/>
            <a:ext cx="254000" cy="254000"/>
          </a:xfrm>
          <a:custGeom>
            <a:avLst/>
            <a:gdLst/>
            <a:ahLst/>
            <a:cxnLst/>
            <a:rect l="l" t="t" r="r" b="b"/>
            <a:pathLst>
              <a:path w="254000" h="254000">
                <a:moveTo>
                  <a:pt x="137815" y="4266"/>
                </a:moveTo>
                <a:cubicBezTo>
                  <a:pt x="131713" y="-1389"/>
                  <a:pt x="122287" y="-1389"/>
                  <a:pt x="116235" y="4266"/>
                </a:cubicBezTo>
                <a:lnTo>
                  <a:pt x="5110" y="107454"/>
                </a:lnTo>
                <a:cubicBezTo>
                  <a:pt x="347" y="111919"/>
                  <a:pt x="-1240" y="118814"/>
                  <a:pt x="1141" y="124867"/>
                </a:cubicBezTo>
                <a:cubicBezTo>
                  <a:pt x="3522" y="130919"/>
                  <a:pt x="9327" y="134938"/>
                  <a:pt x="15875" y="134938"/>
                </a:cubicBezTo>
                <a:lnTo>
                  <a:pt x="23812" y="134938"/>
                </a:lnTo>
                <a:lnTo>
                  <a:pt x="23812" y="222250"/>
                </a:lnTo>
                <a:cubicBezTo>
                  <a:pt x="23812" y="239762"/>
                  <a:pt x="38050" y="254000"/>
                  <a:pt x="55563" y="254000"/>
                </a:cubicBezTo>
                <a:lnTo>
                  <a:pt x="198438" y="254000"/>
                </a:lnTo>
                <a:cubicBezTo>
                  <a:pt x="215950" y="254000"/>
                  <a:pt x="230188" y="239762"/>
                  <a:pt x="230188" y="222250"/>
                </a:cubicBezTo>
                <a:lnTo>
                  <a:pt x="230188" y="134938"/>
                </a:lnTo>
                <a:lnTo>
                  <a:pt x="238125" y="134938"/>
                </a:lnTo>
                <a:cubicBezTo>
                  <a:pt x="244673" y="134938"/>
                  <a:pt x="250527" y="130919"/>
                  <a:pt x="252909" y="124867"/>
                </a:cubicBezTo>
                <a:cubicBezTo>
                  <a:pt x="255290" y="118814"/>
                  <a:pt x="253702" y="111869"/>
                  <a:pt x="248940" y="107454"/>
                </a:cubicBezTo>
                <a:lnTo>
                  <a:pt x="137815" y="4266"/>
                </a:lnTo>
                <a:close/>
                <a:moveTo>
                  <a:pt x="119063" y="158750"/>
                </a:moveTo>
                <a:lnTo>
                  <a:pt x="134938" y="158750"/>
                </a:lnTo>
                <a:cubicBezTo>
                  <a:pt x="148084" y="158750"/>
                  <a:pt x="158750" y="169416"/>
                  <a:pt x="158750" y="182563"/>
                </a:cubicBezTo>
                <a:lnTo>
                  <a:pt x="158750" y="230188"/>
                </a:lnTo>
                <a:lnTo>
                  <a:pt x="95250" y="230188"/>
                </a:lnTo>
                <a:lnTo>
                  <a:pt x="95250" y="182563"/>
                </a:lnTo>
                <a:cubicBezTo>
                  <a:pt x="95250" y="169416"/>
                  <a:pt x="105916" y="158750"/>
                  <a:pt x="119063" y="158750"/>
                </a:cubicBezTo>
                <a:close/>
              </a:path>
            </a:pathLst>
          </a:custGeom>
          <a:solidFill>
            <a:srgbClr val="C0A062"/>
          </a:solidFill>
          <a:ln/>
        </p:spPr>
      </p:sp>
      <p:sp>
        <p:nvSpPr>
          <p:cNvPr id="43" name="Text 40"/>
          <p:cNvSpPr/>
          <p:nvPr/>
        </p:nvSpPr>
        <p:spPr>
          <a:xfrm>
            <a:off x="10453794" y="7958665"/>
            <a:ext cx="21844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Liter" pitchFamily="34" charset="0"/>
                <a:ea typeface="Liter" pitchFamily="34" charset="-122"/>
                <a:cs typeface="Liter" pitchFamily="34" charset="-120"/>
              </a:rPr>
              <a:t>Our Cosmic Address</a:t>
            </a:r>
            <a:endParaRPr lang="en-US" sz="1600" dirty="0"/>
          </a:p>
        </p:txBody>
      </p:sp>
      <p:sp>
        <p:nvSpPr>
          <p:cNvPr id="44" name="Text 41"/>
          <p:cNvSpPr/>
          <p:nvPr/>
        </p:nvSpPr>
        <p:spPr>
          <a:xfrm>
            <a:off x="9983894" y="8415865"/>
            <a:ext cx="5638800" cy="584200"/>
          </a:xfrm>
          <a:prstGeom prst="rect">
            <a:avLst/>
          </a:prstGeom>
          <a:noFill/>
          <a:ln/>
        </p:spPr>
        <p:txBody>
          <a:bodyPr wrap="square" lIns="0" tIns="0" rIns="0" bIns="0" rtlCol="0" anchor="ctr"/>
          <a:lstStyle/>
          <a:p>
            <a:pPr>
              <a:lnSpc>
                <a:spcPct val="140000"/>
              </a:lnSpc>
            </a:pPr>
            <a:r>
              <a:rPr lang="en-US" sz="1400" dirty="0">
                <a:solidFill>
                  <a:srgbClr val="E0E0E0">
                    <a:alpha val="85000"/>
                  </a:srgbClr>
                </a:solidFill>
                <a:latin typeface="Quattrocento Sans" pitchFamily="34" charset="0"/>
                <a:ea typeface="Quattrocento Sans" pitchFamily="34" charset="-122"/>
                <a:cs typeface="Quattrocento Sans" pitchFamily="34" charset="-120"/>
              </a:rPr>
              <a:t>Earth → Solar System → Orion Arm → Milky Way → Local Group → Virgo Supercluster → Laniakea Supercluster → Observable Universe</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mos.cms.futurecdn.net/7c07f076016416d5c94665b4220f08fa5ce7a827.jpg">    </p:cNvPr>
          <p:cNvPicPr>
            <a:picLocks noChangeAspect="1"/>
          </p:cNvPicPr>
          <p:nvPr/>
        </p:nvPicPr>
        <p:blipFill>
          <a:blip r:embed="rId1">
            <a:alphaModFix amt="30000"/>
          </a:blip>
          <a:srcRect l="0" r="0" t="0" b="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2838873" cy="413173"/>
          </a:xfrm>
          <a:custGeom>
            <a:avLst/>
            <a:gdLst/>
            <a:ahLst/>
            <a:cxnLst/>
            <a:rect l="l" t="t" r="r" b="b"/>
            <a:pathLst>
              <a:path w="2838873" h="413173">
                <a:moveTo>
                  <a:pt x="206587" y="0"/>
                </a:moveTo>
                <a:lnTo>
                  <a:pt x="2632287" y="0"/>
                </a:lnTo>
                <a:cubicBezTo>
                  <a:pt x="2746381" y="0"/>
                  <a:pt x="2838873" y="92492"/>
                  <a:pt x="2838873" y="206587"/>
                </a:cubicBezTo>
                <a:lnTo>
                  <a:pt x="2838873" y="206587"/>
                </a:lnTo>
                <a:cubicBezTo>
                  <a:pt x="2838873" y="320681"/>
                  <a:pt x="2746381" y="413173"/>
                  <a:pt x="26322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58"/>
            <a:ext cx="2502112"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Breaking News 2026</a:t>
            </a:r>
            <a:endParaRPr lang="en-US" sz="1600" dirty="0"/>
          </a:p>
        </p:txBody>
      </p:sp>
      <p:sp>
        <p:nvSpPr>
          <p:cNvPr id="6" name="Text 3"/>
          <p:cNvSpPr/>
          <p:nvPr/>
        </p:nvSpPr>
        <p:spPr>
          <a:xfrm>
            <a:off x="508000" y="1080343"/>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The Milky Way's Magnetic Heart</a:t>
            </a:r>
            <a:endParaRPr lang="en-US" sz="1600" dirty="0"/>
          </a:p>
        </p:txBody>
      </p:sp>
      <p:sp>
        <p:nvSpPr>
          <p:cNvPr id="7" name="Text 4"/>
          <p:cNvSpPr/>
          <p:nvPr/>
        </p:nvSpPr>
        <p:spPr>
          <a:xfrm>
            <a:off x="508000" y="1791543"/>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First complete map of our galaxy's invisible force field</a:t>
            </a:r>
            <a:endParaRPr lang="en-US" sz="1600" dirty="0"/>
          </a:p>
        </p:txBody>
      </p:sp>
      <p:sp>
        <p:nvSpPr>
          <p:cNvPr id="8" name="Shape 5"/>
          <p:cNvSpPr/>
          <p:nvPr/>
        </p:nvSpPr>
        <p:spPr>
          <a:xfrm>
            <a:off x="508000" y="2350343"/>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31707" y="2604343"/>
            <a:ext cx="9929707" cy="3200400"/>
          </a:xfrm>
          <a:custGeom>
            <a:avLst/>
            <a:gdLst/>
            <a:ahLst/>
            <a:cxnLst/>
            <a:rect l="l" t="t" r="r" b="b"/>
            <a:pathLst>
              <a:path w="9929707" h="3200400">
                <a:moveTo>
                  <a:pt x="47413" y="0"/>
                </a:moveTo>
                <a:lnTo>
                  <a:pt x="9777304" y="0"/>
                </a:lnTo>
                <a:cubicBezTo>
                  <a:pt x="9861473" y="0"/>
                  <a:pt x="9929707" y="68233"/>
                  <a:pt x="9929707" y="152403"/>
                </a:cubicBezTo>
                <a:lnTo>
                  <a:pt x="9929707" y="3047997"/>
                </a:lnTo>
                <a:cubicBezTo>
                  <a:pt x="9929707" y="3132167"/>
                  <a:pt x="9861473" y="3200400"/>
                  <a:pt x="9777304" y="3200400"/>
                </a:cubicBezTo>
                <a:lnTo>
                  <a:pt x="47413" y="3200400"/>
                </a:lnTo>
                <a:cubicBezTo>
                  <a:pt x="21228" y="3200400"/>
                  <a:pt x="0" y="3179172"/>
                  <a:pt x="0" y="3152987"/>
                </a:cubicBezTo>
                <a:lnTo>
                  <a:pt x="0" y="47413"/>
                </a:lnTo>
                <a:cubicBezTo>
                  <a:pt x="0" y="21245"/>
                  <a:pt x="21245" y="0"/>
                  <a:pt x="47413" y="0"/>
                </a:cubicBezTo>
                <a:close/>
              </a:path>
            </a:pathLst>
          </a:custGeom>
          <a:solidFill>
            <a:srgbClr val="1A2A3A">
              <a:alpha val="60000"/>
            </a:srgbClr>
          </a:solidFill>
          <a:ln/>
        </p:spPr>
      </p:sp>
      <p:sp>
        <p:nvSpPr>
          <p:cNvPr id="10" name="Shape 7"/>
          <p:cNvSpPr/>
          <p:nvPr/>
        </p:nvSpPr>
        <p:spPr>
          <a:xfrm>
            <a:off x="531707" y="2604343"/>
            <a:ext cx="47413" cy="3200400"/>
          </a:xfrm>
          <a:custGeom>
            <a:avLst/>
            <a:gdLst/>
            <a:ahLst/>
            <a:cxnLst/>
            <a:rect l="l" t="t" r="r" b="b"/>
            <a:pathLst>
              <a:path w="47413" h="3200400">
                <a:moveTo>
                  <a:pt x="47413" y="0"/>
                </a:moveTo>
                <a:lnTo>
                  <a:pt x="47413" y="0"/>
                </a:lnTo>
                <a:lnTo>
                  <a:pt x="47413" y="3200400"/>
                </a:lnTo>
                <a:lnTo>
                  <a:pt x="47413" y="3200400"/>
                </a:lnTo>
                <a:cubicBezTo>
                  <a:pt x="21228" y="3200400"/>
                  <a:pt x="0" y="3179172"/>
                  <a:pt x="0" y="3152987"/>
                </a:cubicBezTo>
                <a:lnTo>
                  <a:pt x="0" y="47413"/>
                </a:lnTo>
                <a:cubicBezTo>
                  <a:pt x="0" y="21245"/>
                  <a:pt x="21245" y="0"/>
                  <a:pt x="47413" y="0"/>
                </a:cubicBezTo>
                <a:close/>
              </a:path>
            </a:pathLst>
          </a:custGeom>
          <a:solidFill>
            <a:srgbClr val="C0A062"/>
          </a:solidFill>
          <a:ln/>
        </p:spPr>
      </p:sp>
      <p:sp>
        <p:nvSpPr>
          <p:cNvPr id="11" name="Shape 8"/>
          <p:cNvSpPr/>
          <p:nvPr/>
        </p:nvSpPr>
        <p:spPr>
          <a:xfrm>
            <a:off x="866563" y="2909143"/>
            <a:ext cx="266700" cy="304800"/>
          </a:xfrm>
          <a:custGeom>
            <a:avLst/>
            <a:gdLst/>
            <a:ahLst/>
            <a:cxnLst/>
            <a:rect l="l" t="t" r="r" b="b"/>
            <a:pathLst>
              <a:path w="266700" h="304800">
                <a:moveTo>
                  <a:pt x="0" y="104775"/>
                </a:moveTo>
                <a:lnTo>
                  <a:pt x="0" y="171450"/>
                </a:lnTo>
                <a:cubicBezTo>
                  <a:pt x="0" y="245090"/>
                  <a:pt x="59710" y="304800"/>
                  <a:pt x="133350" y="304800"/>
                </a:cubicBezTo>
                <a:cubicBezTo>
                  <a:pt x="206990" y="304800"/>
                  <a:pt x="266700" y="245090"/>
                  <a:pt x="266700" y="171450"/>
                </a:cubicBezTo>
                <a:lnTo>
                  <a:pt x="266700" y="104775"/>
                </a:lnTo>
                <a:lnTo>
                  <a:pt x="190500" y="104775"/>
                </a:lnTo>
                <a:lnTo>
                  <a:pt x="190500" y="171450"/>
                </a:lnTo>
                <a:cubicBezTo>
                  <a:pt x="190500" y="203002"/>
                  <a:pt x="164902" y="228600"/>
                  <a:pt x="133350" y="228600"/>
                </a:cubicBezTo>
                <a:cubicBezTo>
                  <a:pt x="101798" y="228600"/>
                  <a:pt x="76200" y="203002"/>
                  <a:pt x="76200" y="171450"/>
                </a:cubicBezTo>
                <a:lnTo>
                  <a:pt x="76200" y="104775"/>
                </a:lnTo>
                <a:lnTo>
                  <a:pt x="0" y="104775"/>
                </a:lnTo>
                <a:close/>
                <a:moveTo>
                  <a:pt x="0" y="76200"/>
                </a:moveTo>
                <a:lnTo>
                  <a:pt x="76200" y="76200"/>
                </a:lnTo>
                <a:lnTo>
                  <a:pt x="76200" y="38100"/>
                </a:lnTo>
                <a:cubicBezTo>
                  <a:pt x="76200" y="27563"/>
                  <a:pt x="67687" y="19050"/>
                  <a:pt x="57150" y="19050"/>
                </a:cubicBezTo>
                <a:lnTo>
                  <a:pt x="19050" y="19050"/>
                </a:lnTo>
                <a:cubicBezTo>
                  <a:pt x="8513" y="19050"/>
                  <a:pt x="0" y="27563"/>
                  <a:pt x="0" y="38100"/>
                </a:cubicBezTo>
                <a:lnTo>
                  <a:pt x="0" y="76200"/>
                </a:lnTo>
                <a:close/>
                <a:moveTo>
                  <a:pt x="190500" y="76200"/>
                </a:moveTo>
                <a:lnTo>
                  <a:pt x="266700" y="76200"/>
                </a:lnTo>
                <a:lnTo>
                  <a:pt x="266700" y="38100"/>
                </a:lnTo>
                <a:cubicBezTo>
                  <a:pt x="266700" y="27563"/>
                  <a:pt x="258187" y="19050"/>
                  <a:pt x="247650" y="19050"/>
                </a:cubicBezTo>
                <a:lnTo>
                  <a:pt x="209550" y="19050"/>
                </a:lnTo>
                <a:cubicBezTo>
                  <a:pt x="199013" y="19050"/>
                  <a:pt x="190500" y="27563"/>
                  <a:pt x="190500" y="38100"/>
                </a:cubicBezTo>
                <a:lnTo>
                  <a:pt x="190500" y="76200"/>
                </a:lnTo>
                <a:close/>
              </a:path>
            </a:pathLst>
          </a:custGeom>
          <a:solidFill>
            <a:srgbClr val="C0A062"/>
          </a:solidFill>
          <a:ln/>
        </p:spPr>
      </p:sp>
      <p:sp>
        <p:nvSpPr>
          <p:cNvPr id="12" name="Text 9"/>
          <p:cNvSpPr/>
          <p:nvPr/>
        </p:nvSpPr>
        <p:spPr>
          <a:xfrm>
            <a:off x="1342813" y="2858343"/>
            <a:ext cx="33528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A Historic Breakthrough</a:t>
            </a:r>
            <a:endParaRPr lang="en-US" sz="1600" dirty="0"/>
          </a:p>
        </p:txBody>
      </p:sp>
      <p:sp>
        <p:nvSpPr>
          <p:cNvPr id="13" name="Text 10"/>
          <p:cNvSpPr/>
          <p:nvPr/>
        </p:nvSpPr>
        <p:spPr>
          <a:xfrm>
            <a:off x="809413" y="3417143"/>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For decades, astronomers suspected a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galactic magnetic field</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held the Milky Way together, but its structure remained hidden. In February 2026, Dr. Jo-Anne Brown's team at the University of Calgary unveiled the first detailed map of this invisible force.</a:t>
            </a:r>
            <a:endParaRPr lang="en-US" sz="1600" dirty="0"/>
          </a:p>
        </p:txBody>
      </p:sp>
      <p:sp>
        <p:nvSpPr>
          <p:cNvPr id="14" name="Text 11"/>
          <p:cNvSpPr/>
          <p:nvPr/>
        </p:nvSpPr>
        <p:spPr>
          <a:xfrm>
            <a:off x="809413" y="4560143"/>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Using the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Global Magneto-Ionic Medium Survey (GMIMS)</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and radio telescopes at the Dominion Radio Astrophysical Observatory, they traced how magnetic fields interact with charged particles throughout the galaxy.</a:t>
            </a:r>
            <a:endParaRPr lang="en-US" sz="1600" dirty="0"/>
          </a:p>
        </p:txBody>
      </p:sp>
      <p:sp>
        <p:nvSpPr>
          <p:cNvPr id="15" name="Shape 12"/>
          <p:cNvSpPr/>
          <p:nvPr/>
        </p:nvSpPr>
        <p:spPr>
          <a:xfrm>
            <a:off x="531707" y="6007943"/>
            <a:ext cx="9929707" cy="2540000"/>
          </a:xfrm>
          <a:custGeom>
            <a:avLst/>
            <a:gdLst/>
            <a:ahLst/>
            <a:cxnLst/>
            <a:rect l="l" t="t" r="r" b="b"/>
            <a:pathLst>
              <a:path w="9929707" h="2540000">
                <a:moveTo>
                  <a:pt x="47413" y="0"/>
                </a:moveTo>
                <a:lnTo>
                  <a:pt x="9777307" y="0"/>
                </a:lnTo>
                <a:cubicBezTo>
                  <a:pt x="9861418" y="0"/>
                  <a:pt x="9929707" y="68288"/>
                  <a:pt x="9929707" y="152400"/>
                </a:cubicBezTo>
                <a:lnTo>
                  <a:pt x="9929707" y="2387600"/>
                </a:lnTo>
                <a:cubicBezTo>
                  <a:pt x="9929707" y="2471712"/>
                  <a:pt x="9861418" y="2540000"/>
                  <a:pt x="9777307" y="2540000"/>
                </a:cubicBezTo>
                <a:lnTo>
                  <a:pt x="47413" y="2540000"/>
                </a:lnTo>
                <a:cubicBezTo>
                  <a:pt x="21228" y="2540000"/>
                  <a:pt x="0" y="2518772"/>
                  <a:pt x="0" y="2492587"/>
                </a:cubicBezTo>
                <a:lnTo>
                  <a:pt x="0" y="47413"/>
                </a:lnTo>
                <a:cubicBezTo>
                  <a:pt x="0" y="21245"/>
                  <a:pt x="21245" y="0"/>
                  <a:pt x="47413" y="0"/>
                </a:cubicBezTo>
                <a:close/>
              </a:path>
            </a:pathLst>
          </a:custGeom>
          <a:solidFill>
            <a:srgbClr val="1A2A3A">
              <a:alpha val="60000"/>
            </a:srgbClr>
          </a:solidFill>
          <a:ln/>
        </p:spPr>
      </p:sp>
      <p:sp>
        <p:nvSpPr>
          <p:cNvPr id="16" name="Shape 13"/>
          <p:cNvSpPr/>
          <p:nvPr/>
        </p:nvSpPr>
        <p:spPr>
          <a:xfrm>
            <a:off x="531707" y="6007943"/>
            <a:ext cx="47413" cy="2540000"/>
          </a:xfrm>
          <a:custGeom>
            <a:avLst/>
            <a:gdLst/>
            <a:ahLst/>
            <a:cxnLst/>
            <a:rect l="l" t="t" r="r" b="b"/>
            <a:pathLst>
              <a:path w="47413" h="2540000">
                <a:moveTo>
                  <a:pt x="47413" y="0"/>
                </a:moveTo>
                <a:lnTo>
                  <a:pt x="47413" y="0"/>
                </a:lnTo>
                <a:lnTo>
                  <a:pt x="47413" y="2540000"/>
                </a:lnTo>
                <a:lnTo>
                  <a:pt x="47413" y="2540000"/>
                </a:lnTo>
                <a:cubicBezTo>
                  <a:pt x="21228" y="2540000"/>
                  <a:pt x="0" y="2518772"/>
                  <a:pt x="0" y="2492587"/>
                </a:cubicBezTo>
                <a:lnTo>
                  <a:pt x="0" y="47413"/>
                </a:lnTo>
                <a:cubicBezTo>
                  <a:pt x="0" y="21245"/>
                  <a:pt x="21245" y="0"/>
                  <a:pt x="47413" y="0"/>
                </a:cubicBezTo>
                <a:close/>
              </a:path>
            </a:pathLst>
          </a:custGeom>
          <a:solidFill>
            <a:srgbClr val="C0A062"/>
          </a:solidFill>
          <a:ln/>
        </p:spPr>
      </p:sp>
      <p:sp>
        <p:nvSpPr>
          <p:cNvPr id="17" name="Shape 14"/>
          <p:cNvSpPr/>
          <p:nvPr/>
        </p:nvSpPr>
        <p:spPr>
          <a:xfrm>
            <a:off x="847513" y="6312743"/>
            <a:ext cx="304800" cy="304800"/>
          </a:xfrm>
          <a:custGeom>
            <a:avLst/>
            <a:gdLst/>
            <a:ahLst/>
            <a:cxnLst/>
            <a:rect l="l" t="t" r="r" b="b"/>
            <a:pathLst>
              <a:path w="304800" h="304800">
                <a:moveTo>
                  <a:pt x="38100" y="57150"/>
                </a:moveTo>
                <a:cubicBezTo>
                  <a:pt x="38100" y="46613"/>
                  <a:pt x="46613" y="38100"/>
                  <a:pt x="57150" y="38100"/>
                </a:cubicBezTo>
                <a:lnTo>
                  <a:pt x="152400" y="38100"/>
                </a:lnTo>
                <a:cubicBezTo>
                  <a:pt x="162937" y="38100"/>
                  <a:pt x="171450" y="46613"/>
                  <a:pt x="171450" y="57150"/>
                </a:cubicBezTo>
                <a:lnTo>
                  <a:pt x="171450" y="228600"/>
                </a:lnTo>
                <a:lnTo>
                  <a:pt x="228600" y="228600"/>
                </a:lnTo>
                <a:lnTo>
                  <a:pt x="228600" y="152400"/>
                </a:lnTo>
                <a:cubicBezTo>
                  <a:pt x="228600" y="141863"/>
                  <a:pt x="237113" y="133350"/>
                  <a:pt x="247650" y="133350"/>
                </a:cubicBezTo>
                <a:lnTo>
                  <a:pt x="285750" y="133350"/>
                </a:lnTo>
                <a:cubicBezTo>
                  <a:pt x="296287" y="133350"/>
                  <a:pt x="304800" y="141863"/>
                  <a:pt x="304800" y="152400"/>
                </a:cubicBezTo>
                <a:cubicBezTo>
                  <a:pt x="304800" y="162937"/>
                  <a:pt x="296287" y="171450"/>
                  <a:pt x="285750" y="171450"/>
                </a:cubicBezTo>
                <a:lnTo>
                  <a:pt x="266700" y="171450"/>
                </a:lnTo>
                <a:lnTo>
                  <a:pt x="266700" y="247650"/>
                </a:lnTo>
                <a:cubicBezTo>
                  <a:pt x="266700" y="258187"/>
                  <a:pt x="258187" y="266700"/>
                  <a:pt x="247650" y="266700"/>
                </a:cubicBezTo>
                <a:lnTo>
                  <a:pt x="152400" y="266700"/>
                </a:lnTo>
                <a:cubicBezTo>
                  <a:pt x="141863" y="266700"/>
                  <a:pt x="133350" y="258187"/>
                  <a:pt x="133350" y="247650"/>
                </a:cubicBezTo>
                <a:lnTo>
                  <a:pt x="133350" y="76200"/>
                </a:lnTo>
                <a:lnTo>
                  <a:pt x="76200" y="76200"/>
                </a:lnTo>
                <a:lnTo>
                  <a:pt x="76200" y="152400"/>
                </a:lnTo>
                <a:cubicBezTo>
                  <a:pt x="76200" y="162937"/>
                  <a:pt x="67687" y="171450"/>
                  <a:pt x="57150" y="171450"/>
                </a:cubicBezTo>
                <a:lnTo>
                  <a:pt x="19050" y="171450"/>
                </a:lnTo>
                <a:cubicBezTo>
                  <a:pt x="8513" y="171450"/>
                  <a:pt x="0" y="162937"/>
                  <a:pt x="0" y="152400"/>
                </a:cubicBezTo>
                <a:cubicBezTo>
                  <a:pt x="0" y="141863"/>
                  <a:pt x="8513" y="133350"/>
                  <a:pt x="19050" y="133350"/>
                </a:cubicBezTo>
                <a:lnTo>
                  <a:pt x="38100" y="133350"/>
                </a:lnTo>
                <a:lnTo>
                  <a:pt x="38100" y="57150"/>
                </a:lnTo>
                <a:close/>
              </a:path>
            </a:pathLst>
          </a:custGeom>
          <a:solidFill>
            <a:srgbClr val="C0A062"/>
          </a:solidFill>
          <a:ln/>
        </p:spPr>
      </p:sp>
      <p:sp>
        <p:nvSpPr>
          <p:cNvPr id="18" name="Text 15"/>
          <p:cNvSpPr/>
          <p:nvPr/>
        </p:nvSpPr>
        <p:spPr>
          <a:xfrm>
            <a:off x="1342813" y="6261943"/>
            <a:ext cx="55499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Faraday Rotation: The Detection Method</a:t>
            </a:r>
            <a:endParaRPr lang="en-US" sz="1600" dirty="0"/>
          </a:p>
        </p:txBody>
      </p:sp>
      <p:sp>
        <p:nvSpPr>
          <p:cNvPr id="19" name="Text 16"/>
          <p:cNvSpPr/>
          <p:nvPr/>
        </p:nvSpPr>
        <p:spPr>
          <a:xfrm>
            <a:off x="809413" y="6820743"/>
            <a:ext cx="9499600" cy="6604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The team used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Faraday rotation</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—the bending of radio waves as they pass through magnetic fields. Lead author Rebecca Booth explains: "It's similar to how light bends when passing through a glass of water."</a:t>
            </a:r>
            <a:endParaRPr lang="en-US" sz="1600" dirty="0"/>
          </a:p>
        </p:txBody>
      </p:sp>
      <p:sp>
        <p:nvSpPr>
          <p:cNvPr id="20" name="Text 17"/>
          <p:cNvSpPr/>
          <p:nvPr/>
        </p:nvSpPr>
        <p:spPr>
          <a:xfrm>
            <a:off x="809413" y="7633550"/>
            <a:ext cx="9499600" cy="6604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By measuring how radio waves from distant sources twist as they travel through the galaxy, scientists mapped field strength and direction across different regions—revealing patterns never seen before.</a:t>
            </a:r>
            <a:endParaRPr lang="en-US" sz="1600" dirty="0"/>
          </a:p>
        </p:txBody>
      </p:sp>
      <p:sp>
        <p:nvSpPr>
          <p:cNvPr id="21" name="Shape 18"/>
          <p:cNvSpPr/>
          <p:nvPr/>
        </p:nvSpPr>
        <p:spPr>
          <a:xfrm>
            <a:off x="10772987" y="2607730"/>
            <a:ext cx="4972473" cy="6521873"/>
          </a:xfrm>
          <a:custGeom>
            <a:avLst/>
            <a:gdLst/>
            <a:ahLst/>
            <a:cxnLst/>
            <a:rect l="l" t="t" r="r" b="b"/>
            <a:pathLst>
              <a:path w="4972473" h="6521873">
                <a:moveTo>
                  <a:pt x="152406" y="0"/>
                </a:moveTo>
                <a:lnTo>
                  <a:pt x="4820067" y="0"/>
                </a:lnTo>
                <a:cubicBezTo>
                  <a:pt x="4904239" y="0"/>
                  <a:pt x="4972473" y="68235"/>
                  <a:pt x="4972473" y="152406"/>
                </a:cubicBezTo>
                <a:lnTo>
                  <a:pt x="4972473" y="6369467"/>
                </a:lnTo>
                <a:cubicBezTo>
                  <a:pt x="4972473" y="6453639"/>
                  <a:pt x="4904239" y="6521873"/>
                  <a:pt x="4820067" y="6521873"/>
                </a:cubicBezTo>
                <a:lnTo>
                  <a:pt x="152406" y="6521873"/>
                </a:lnTo>
                <a:cubicBezTo>
                  <a:pt x="68235" y="6521873"/>
                  <a:pt x="0" y="6453639"/>
                  <a:pt x="0" y="6369467"/>
                </a:cubicBezTo>
                <a:lnTo>
                  <a:pt x="0" y="152406"/>
                </a:lnTo>
                <a:cubicBezTo>
                  <a:pt x="0" y="68291"/>
                  <a:pt x="68291" y="0"/>
                  <a:pt x="152406" y="0"/>
                </a:cubicBezTo>
                <a:close/>
              </a:path>
            </a:pathLst>
          </a:custGeom>
          <a:solidFill>
            <a:srgbClr val="1A2A3A">
              <a:alpha val="70196"/>
            </a:srgbClr>
          </a:solidFill>
          <a:ln w="6773">
            <a:solidFill>
              <a:srgbClr val="4A5D6A">
                <a:alpha val="40000"/>
              </a:srgbClr>
            </a:solidFill>
            <a:prstDash val="solid"/>
          </a:ln>
        </p:spPr>
      </p:sp>
      <p:sp>
        <p:nvSpPr>
          <p:cNvPr id="22" name="Text 19"/>
          <p:cNvSpPr/>
          <p:nvPr/>
        </p:nvSpPr>
        <p:spPr>
          <a:xfrm>
            <a:off x="10966874" y="2865121"/>
            <a:ext cx="4584700" cy="355600"/>
          </a:xfrm>
          <a:prstGeom prst="rect">
            <a:avLst/>
          </a:prstGeom>
          <a:noFill/>
          <a:ln/>
        </p:spPr>
        <p:txBody>
          <a:bodyPr wrap="square" lIns="0" tIns="0" rIns="0" bIns="0" rtlCol="0" anchor="ctr"/>
          <a:lstStyle/>
          <a:p>
            <a:pPr algn="ctr">
              <a:lnSpc>
                <a:spcPct val="120000"/>
              </a:lnSpc>
            </a:pPr>
            <a:r>
              <a:rPr lang="en-US" sz="2000" b="1" dirty="0">
                <a:solidFill>
                  <a:srgbClr val="C0A062"/>
                </a:solidFill>
                <a:latin typeface="Liter" pitchFamily="34" charset="0"/>
                <a:ea typeface="Liter" pitchFamily="34" charset="-122"/>
                <a:cs typeface="Liter" pitchFamily="34" charset="-120"/>
              </a:rPr>
              <a:t>The Surprising Discovery</a:t>
            </a:r>
            <a:endParaRPr lang="en-US" sz="1600" dirty="0"/>
          </a:p>
        </p:txBody>
      </p:sp>
      <p:sp>
        <p:nvSpPr>
          <p:cNvPr id="23" name="Shape 20"/>
          <p:cNvSpPr/>
          <p:nvPr/>
        </p:nvSpPr>
        <p:spPr>
          <a:xfrm>
            <a:off x="11030374" y="3423921"/>
            <a:ext cx="4457700" cy="1676400"/>
          </a:xfrm>
          <a:custGeom>
            <a:avLst/>
            <a:gdLst/>
            <a:ahLst/>
            <a:cxnLst/>
            <a:rect l="l" t="t" r="r" b="b"/>
            <a:pathLst>
              <a:path w="4457700" h="1676400">
                <a:moveTo>
                  <a:pt x="101607" y="0"/>
                </a:moveTo>
                <a:lnTo>
                  <a:pt x="4356093" y="0"/>
                </a:lnTo>
                <a:cubicBezTo>
                  <a:pt x="4412209" y="0"/>
                  <a:pt x="4457700" y="45491"/>
                  <a:pt x="4457700" y="101607"/>
                </a:cubicBezTo>
                <a:lnTo>
                  <a:pt x="4457700" y="1574793"/>
                </a:lnTo>
                <a:cubicBezTo>
                  <a:pt x="4457700" y="1630909"/>
                  <a:pt x="4412209" y="1676400"/>
                  <a:pt x="4356093" y="1676400"/>
                </a:cubicBezTo>
                <a:lnTo>
                  <a:pt x="101607" y="1676400"/>
                </a:lnTo>
                <a:cubicBezTo>
                  <a:pt x="45491" y="1676400"/>
                  <a:pt x="0" y="1630909"/>
                  <a:pt x="0" y="1574793"/>
                </a:cubicBezTo>
                <a:lnTo>
                  <a:pt x="0" y="101607"/>
                </a:lnTo>
                <a:cubicBezTo>
                  <a:pt x="0" y="45528"/>
                  <a:pt x="45528" y="0"/>
                  <a:pt x="101607" y="0"/>
                </a:cubicBezTo>
                <a:close/>
              </a:path>
            </a:pathLst>
          </a:custGeom>
          <a:solidFill>
            <a:srgbClr val="05070A">
              <a:alpha val="50196"/>
            </a:srgbClr>
          </a:solidFill>
          <a:ln/>
        </p:spPr>
      </p:sp>
      <p:sp>
        <p:nvSpPr>
          <p:cNvPr id="24" name="Shape 21"/>
          <p:cNvSpPr/>
          <p:nvPr/>
        </p:nvSpPr>
        <p:spPr>
          <a:xfrm>
            <a:off x="11258974" y="3677921"/>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C0A062"/>
          </a:solidFill>
          <a:ln/>
        </p:spPr>
      </p:sp>
      <p:sp>
        <p:nvSpPr>
          <p:cNvPr id="25" name="Text 22"/>
          <p:cNvSpPr/>
          <p:nvPr/>
        </p:nvSpPr>
        <p:spPr>
          <a:xfrm>
            <a:off x="11589174" y="3627121"/>
            <a:ext cx="1320800" cy="304800"/>
          </a:xfrm>
          <a:prstGeom prst="rect">
            <a:avLst/>
          </a:prstGeom>
          <a:noFill/>
          <a:ln/>
        </p:spPr>
        <p:txBody>
          <a:bodyPr wrap="square" lIns="0" tIns="0" rIns="0" bIns="0" rtlCol="0" anchor="ctr"/>
          <a:lstStyle/>
          <a:p>
            <a:pPr>
              <a:lnSpc>
                <a:spcPct val="130000"/>
              </a:lnSpc>
            </a:pPr>
            <a:r>
              <a:rPr lang="en-US" sz="1600" b="1" dirty="0">
                <a:solidFill>
                  <a:srgbClr val="E0E0E0"/>
                </a:solidFill>
                <a:latin typeface="Liter" pitchFamily="34" charset="0"/>
                <a:ea typeface="Liter" pitchFamily="34" charset="-122"/>
                <a:cs typeface="Liter" pitchFamily="34" charset="-120"/>
              </a:rPr>
              <a:t>Magnetic Flip</a:t>
            </a:r>
            <a:endParaRPr lang="en-US" sz="1600" dirty="0"/>
          </a:p>
        </p:txBody>
      </p:sp>
      <p:sp>
        <p:nvSpPr>
          <p:cNvPr id="26" name="Text 23"/>
          <p:cNvSpPr/>
          <p:nvPr/>
        </p:nvSpPr>
        <p:spPr>
          <a:xfrm>
            <a:off x="11233574" y="4033521"/>
            <a:ext cx="4140200" cy="863600"/>
          </a:xfrm>
          <a:prstGeom prst="rect">
            <a:avLst/>
          </a:prstGeom>
          <a:noFill/>
          <a:ln/>
        </p:spPr>
        <p:txBody>
          <a:bodyPr wrap="square" lIns="0" tIns="0" rIns="0" bIns="0" rtlCol="0" anchor="ctr"/>
          <a:lstStyle/>
          <a:p>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In most of the galaxy, the magnetic field flows </a:t>
            </a:r>
            <a:pPr>
              <a:lnSpc>
                <a:spcPct val="140000"/>
              </a:lnSpc>
            </a:pPr>
            <a:r>
              <a:rPr lang="en-US" sz="1400" b="1" dirty="0">
                <a:solidFill>
                  <a:srgbClr val="E0E0E0">
                    <a:alpha val="80000"/>
                  </a:srgbClr>
                </a:solidFill>
                <a:latin typeface="Quattrocento Sans" pitchFamily="34" charset="0"/>
                <a:ea typeface="Quattrocento Sans" pitchFamily="34" charset="-122"/>
                <a:cs typeface="Quattrocento Sans" pitchFamily="34" charset="-120"/>
              </a:rPr>
              <a:t>clockwise</a:t>
            </a:r>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But in the Sagittarius Arm, it flows </a:t>
            </a:r>
            <a:pPr>
              <a:lnSpc>
                <a:spcPct val="140000"/>
              </a:lnSpc>
            </a:pPr>
            <a:r>
              <a:rPr lang="en-US" sz="1400" b="1" dirty="0">
                <a:solidFill>
                  <a:srgbClr val="E0E0E0">
                    <a:alpha val="80000"/>
                  </a:srgbClr>
                </a:solidFill>
                <a:latin typeface="Quattrocento Sans" pitchFamily="34" charset="0"/>
                <a:ea typeface="Quattrocento Sans" pitchFamily="34" charset="-122"/>
                <a:cs typeface="Quattrocento Sans" pitchFamily="34" charset="-120"/>
              </a:rPr>
              <a:t>counterclockwise</a:t>
            </a:r>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—a reversal no one predicted.</a:t>
            </a:r>
            <a:endParaRPr lang="en-US" sz="1600" dirty="0"/>
          </a:p>
        </p:txBody>
      </p:sp>
      <p:sp>
        <p:nvSpPr>
          <p:cNvPr id="27" name="Shape 24"/>
          <p:cNvSpPr/>
          <p:nvPr/>
        </p:nvSpPr>
        <p:spPr>
          <a:xfrm>
            <a:off x="11030374" y="5306696"/>
            <a:ext cx="4457700" cy="1676400"/>
          </a:xfrm>
          <a:custGeom>
            <a:avLst/>
            <a:gdLst/>
            <a:ahLst/>
            <a:cxnLst/>
            <a:rect l="l" t="t" r="r" b="b"/>
            <a:pathLst>
              <a:path w="4457700" h="1676400">
                <a:moveTo>
                  <a:pt x="101607" y="0"/>
                </a:moveTo>
                <a:lnTo>
                  <a:pt x="4356093" y="0"/>
                </a:lnTo>
                <a:cubicBezTo>
                  <a:pt x="4412209" y="0"/>
                  <a:pt x="4457700" y="45491"/>
                  <a:pt x="4457700" y="101607"/>
                </a:cubicBezTo>
                <a:lnTo>
                  <a:pt x="4457700" y="1574793"/>
                </a:lnTo>
                <a:cubicBezTo>
                  <a:pt x="4457700" y="1630909"/>
                  <a:pt x="4412209" y="1676400"/>
                  <a:pt x="4356093" y="1676400"/>
                </a:cubicBezTo>
                <a:lnTo>
                  <a:pt x="101607" y="1676400"/>
                </a:lnTo>
                <a:cubicBezTo>
                  <a:pt x="45491" y="1676400"/>
                  <a:pt x="0" y="1630909"/>
                  <a:pt x="0" y="1574793"/>
                </a:cubicBezTo>
                <a:lnTo>
                  <a:pt x="0" y="101607"/>
                </a:lnTo>
                <a:cubicBezTo>
                  <a:pt x="0" y="45528"/>
                  <a:pt x="45528" y="0"/>
                  <a:pt x="101607" y="0"/>
                </a:cubicBezTo>
                <a:close/>
              </a:path>
            </a:pathLst>
          </a:custGeom>
          <a:solidFill>
            <a:srgbClr val="05070A">
              <a:alpha val="50196"/>
            </a:srgbClr>
          </a:solidFill>
          <a:ln/>
        </p:spPr>
      </p:sp>
      <p:sp>
        <p:nvSpPr>
          <p:cNvPr id="28" name="Shape 25"/>
          <p:cNvSpPr/>
          <p:nvPr/>
        </p:nvSpPr>
        <p:spPr>
          <a:xfrm>
            <a:off x="11258974" y="5560696"/>
            <a:ext cx="203200" cy="203200"/>
          </a:xfrm>
          <a:custGeom>
            <a:avLst/>
            <a:gdLst/>
            <a:ahLst/>
            <a:cxnLst/>
            <a:rect l="l" t="t" r="r" b="b"/>
            <a:pathLst>
              <a:path w="203200" h="203200">
                <a:moveTo>
                  <a:pt x="0" y="31750"/>
                </a:moveTo>
                <a:cubicBezTo>
                  <a:pt x="0" y="21233"/>
                  <a:pt x="8533" y="12700"/>
                  <a:pt x="19050" y="12700"/>
                </a:cubicBezTo>
                <a:lnTo>
                  <a:pt x="57150" y="12700"/>
                </a:lnTo>
                <a:cubicBezTo>
                  <a:pt x="67667" y="12700"/>
                  <a:pt x="76200" y="21233"/>
                  <a:pt x="76200" y="31750"/>
                </a:cubicBezTo>
                <a:lnTo>
                  <a:pt x="76200" y="38100"/>
                </a:lnTo>
                <a:lnTo>
                  <a:pt x="127000" y="38100"/>
                </a:lnTo>
                <a:lnTo>
                  <a:pt x="127000" y="31750"/>
                </a:lnTo>
                <a:cubicBezTo>
                  <a:pt x="127000" y="21233"/>
                  <a:pt x="135533" y="12700"/>
                  <a:pt x="146050" y="12700"/>
                </a:cubicBezTo>
                <a:lnTo>
                  <a:pt x="184150" y="12700"/>
                </a:lnTo>
                <a:cubicBezTo>
                  <a:pt x="194667" y="12700"/>
                  <a:pt x="203200" y="21233"/>
                  <a:pt x="203200" y="31750"/>
                </a:cubicBezTo>
                <a:lnTo>
                  <a:pt x="203200" y="69850"/>
                </a:lnTo>
                <a:cubicBezTo>
                  <a:pt x="203200" y="80367"/>
                  <a:pt x="194667" y="88900"/>
                  <a:pt x="184150" y="88900"/>
                </a:cubicBezTo>
                <a:lnTo>
                  <a:pt x="146050" y="88900"/>
                </a:lnTo>
                <a:cubicBezTo>
                  <a:pt x="135533" y="88900"/>
                  <a:pt x="127000" y="80367"/>
                  <a:pt x="127000" y="69850"/>
                </a:cubicBezTo>
                <a:lnTo>
                  <a:pt x="127000" y="63500"/>
                </a:lnTo>
                <a:lnTo>
                  <a:pt x="76200" y="63500"/>
                </a:lnTo>
                <a:lnTo>
                  <a:pt x="76200" y="69850"/>
                </a:lnTo>
                <a:cubicBezTo>
                  <a:pt x="76200" y="72747"/>
                  <a:pt x="75525" y="75525"/>
                  <a:pt x="74374" y="77986"/>
                </a:cubicBezTo>
                <a:lnTo>
                  <a:pt x="101600" y="114300"/>
                </a:lnTo>
                <a:lnTo>
                  <a:pt x="133350" y="114300"/>
                </a:lnTo>
                <a:cubicBezTo>
                  <a:pt x="143867" y="114300"/>
                  <a:pt x="152400" y="122833"/>
                  <a:pt x="152400" y="133350"/>
                </a:cubicBezTo>
                <a:lnTo>
                  <a:pt x="152400" y="171450"/>
                </a:lnTo>
                <a:cubicBezTo>
                  <a:pt x="152400" y="181967"/>
                  <a:pt x="143867" y="190500"/>
                  <a:pt x="133350" y="190500"/>
                </a:cubicBezTo>
                <a:lnTo>
                  <a:pt x="95250" y="190500"/>
                </a:lnTo>
                <a:cubicBezTo>
                  <a:pt x="84733" y="190500"/>
                  <a:pt x="76200" y="181967"/>
                  <a:pt x="76200" y="171450"/>
                </a:cubicBezTo>
                <a:lnTo>
                  <a:pt x="76200" y="133350"/>
                </a:lnTo>
                <a:cubicBezTo>
                  <a:pt x="76200" y="130453"/>
                  <a:pt x="76875" y="127675"/>
                  <a:pt x="78026" y="125214"/>
                </a:cubicBezTo>
                <a:lnTo>
                  <a:pt x="50800" y="88900"/>
                </a:lnTo>
                <a:lnTo>
                  <a:pt x="19050" y="88900"/>
                </a:lnTo>
                <a:cubicBezTo>
                  <a:pt x="8533" y="88900"/>
                  <a:pt x="0" y="80367"/>
                  <a:pt x="0" y="69850"/>
                </a:cubicBezTo>
                <a:lnTo>
                  <a:pt x="0" y="31750"/>
                </a:lnTo>
                <a:close/>
              </a:path>
            </a:pathLst>
          </a:custGeom>
          <a:solidFill>
            <a:srgbClr val="C0A062"/>
          </a:solidFill>
          <a:ln/>
        </p:spPr>
      </p:sp>
      <p:sp>
        <p:nvSpPr>
          <p:cNvPr id="29" name="Text 26"/>
          <p:cNvSpPr/>
          <p:nvPr/>
        </p:nvSpPr>
        <p:spPr>
          <a:xfrm>
            <a:off x="11589174" y="5509896"/>
            <a:ext cx="1828800" cy="304800"/>
          </a:xfrm>
          <a:prstGeom prst="rect">
            <a:avLst/>
          </a:prstGeom>
          <a:noFill/>
          <a:ln/>
        </p:spPr>
        <p:txBody>
          <a:bodyPr wrap="square" lIns="0" tIns="0" rIns="0" bIns="0" rtlCol="0" anchor="ctr"/>
          <a:lstStyle/>
          <a:p>
            <a:pPr>
              <a:lnSpc>
                <a:spcPct val="130000"/>
              </a:lnSpc>
            </a:pPr>
            <a:r>
              <a:rPr lang="en-US" sz="1600" b="1" dirty="0">
                <a:solidFill>
                  <a:srgbClr val="E0E0E0"/>
                </a:solidFill>
                <a:latin typeface="Liter" pitchFamily="34" charset="0"/>
                <a:ea typeface="Liter" pitchFamily="34" charset="-122"/>
                <a:cs typeface="Liter" pitchFamily="34" charset="-120"/>
              </a:rPr>
              <a:t>Diagonal Transition</a:t>
            </a:r>
            <a:endParaRPr lang="en-US" sz="1600" dirty="0"/>
          </a:p>
        </p:txBody>
      </p:sp>
      <p:sp>
        <p:nvSpPr>
          <p:cNvPr id="30" name="Text 27"/>
          <p:cNvSpPr/>
          <p:nvPr/>
        </p:nvSpPr>
        <p:spPr>
          <a:xfrm>
            <a:off x="11233574" y="5916296"/>
            <a:ext cx="4140200" cy="863600"/>
          </a:xfrm>
          <a:prstGeom prst="rect">
            <a:avLst/>
          </a:prstGeom>
          <a:noFill/>
          <a:ln/>
        </p:spPr>
        <p:txBody>
          <a:bodyPr wrap="square" lIns="0" tIns="0" rIns="0" bIns="0" rtlCol="0" anchor="ctr"/>
          <a:lstStyle/>
          <a:p>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The flip happens diagonally across the galaxy—a complex 3D pattern revealed by the team's new model.</a:t>
            </a:r>
            <a:endParaRPr lang="en-US" sz="1600" dirty="0"/>
          </a:p>
        </p:txBody>
      </p:sp>
      <p:sp>
        <p:nvSpPr>
          <p:cNvPr id="31" name="Shape 28"/>
          <p:cNvSpPr/>
          <p:nvPr/>
        </p:nvSpPr>
        <p:spPr>
          <a:xfrm>
            <a:off x="11030374" y="7189471"/>
            <a:ext cx="4457700" cy="1676400"/>
          </a:xfrm>
          <a:custGeom>
            <a:avLst/>
            <a:gdLst/>
            <a:ahLst/>
            <a:cxnLst/>
            <a:rect l="l" t="t" r="r" b="b"/>
            <a:pathLst>
              <a:path w="4457700" h="1676400">
                <a:moveTo>
                  <a:pt x="101607" y="0"/>
                </a:moveTo>
                <a:lnTo>
                  <a:pt x="4356093" y="0"/>
                </a:lnTo>
                <a:cubicBezTo>
                  <a:pt x="4412209" y="0"/>
                  <a:pt x="4457700" y="45491"/>
                  <a:pt x="4457700" y="101607"/>
                </a:cubicBezTo>
                <a:lnTo>
                  <a:pt x="4457700" y="1574793"/>
                </a:lnTo>
                <a:cubicBezTo>
                  <a:pt x="4457700" y="1630909"/>
                  <a:pt x="4412209" y="1676400"/>
                  <a:pt x="4356093" y="1676400"/>
                </a:cubicBezTo>
                <a:lnTo>
                  <a:pt x="101607" y="1676400"/>
                </a:lnTo>
                <a:cubicBezTo>
                  <a:pt x="45491" y="1676400"/>
                  <a:pt x="0" y="1630909"/>
                  <a:pt x="0" y="1574793"/>
                </a:cubicBezTo>
                <a:lnTo>
                  <a:pt x="0" y="101607"/>
                </a:lnTo>
                <a:cubicBezTo>
                  <a:pt x="0" y="45528"/>
                  <a:pt x="45528" y="0"/>
                  <a:pt x="101607" y="0"/>
                </a:cubicBezTo>
                <a:close/>
              </a:path>
            </a:pathLst>
          </a:custGeom>
          <a:solidFill>
            <a:srgbClr val="05070A">
              <a:alpha val="50196"/>
            </a:srgbClr>
          </a:solidFill>
          <a:ln/>
        </p:spPr>
      </p:sp>
      <p:sp>
        <p:nvSpPr>
          <p:cNvPr id="32" name="Shape 29"/>
          <p:cNvSpPr/>
          <p:nvPr/>
        </p:nvSpPr>
        <p:spPr>
          <a:xfrm>
            <a:off x="11258974" y="7443471"/>
            <a:ext cx="203200" cy="203200"/>
          </a:xfrm>
          <a:custGeom>
            <a:avLst/>
            <a:gdLst/>
            <a:ahLst/>
            <a:cxnLst/>
            <a:rect l="l" t="t" r="r" b="b"/>
            <a:pathLst>
              <a:path w="203200" h="203200">
                <a:moveTo>
                  <a:pt x="101600" y="0"/>
                </a:moveTo>
                <a:cubicBezTo>
                  <a:pt x="103426" y="0"/>
                  <a:pt x="105251" y="397"/>
                  <a:pt x="106918" y="1151"/>
                </a:cubicBezTo>
                <a:lnTo>
                  <a:pt x="181689" y="32861"/>
                </a:lnTo>
                <a:cubicBezTo>
                  <a:pt x="190421" y="36552"/>
                  <a:pt x="196929" y="45164"/>
                  <a:pt x="196890" y="55563"/>
                </a:cubicBezTo>
                <a:cubicBezTo>
                  <a:pt x="196691" y="94932"/>
                  <a:pt x="180499" y="166965"/>
                  <a:pt x="112117" y="199708"/>
                </a:cubicBezTo>
                <a:cubicBezTo>
                  <a:pt x="105489" y="202883"/>
                  <a:pt x="97790" y="202883"/>
                  <a:pt x="91162" y="199708"/>
                </a:cubicBezTo>
                <a:cubicBezTo>
                  <a:pt x="22741" y="166965"/>
                  <a:pt x="6588" y="94932"/>
                  <a:pt x="6390" y="55563"/>
                </a:cubicBezTo>
                <a:cubicBezTo>
                  <a:pt x="6350" y="45164"/>
                  <a:pt x="12859" y="36552"/>
                  <a:pt x="21590" y="32861"/>
                </a:cubicBezTo>
                <a:lnTo>
                  <a:pt x="96322" y="1151"/>
                </a:lnTo>
                <a:cubicBezTo>
                  <a:pt x="97988" y="397"/>
                  <a:pt x="99774" y="0"/>
                  <a:pt x="101600" y="0"/>
                </a:cubicBezTo>
                <a:close/>
                <a:moveTo>
                  <a:pt x="101600" y="26511"/>
                </a:moveTo>
                <a:lnTo>
                  <a:pt x="101600" y="176570"/>
                </a:lnTo>
                <a:cubicBezTo>
                  <a:pt x="156369" y="150058"/>
                  <a:pt x="171093" y="91321"/>
                  <a:pt x="171450" y="56158"/>
                </a:cubicBezTo>
                <a:lnTo>
                  <a:pt x="101600" y="26551"/>
                </a:lnTo>
                <a:lnTo>
                  <a:pt x="101600" y="26551"/>
                </a:lnTo>
                <a:close/>
              </a:path>
            </a:pathLst>
          </a:custGeom>
          <a:solidFill>
            <a:srgbClr val="C0A062"/>
          </a:solidFill>
          <a:ln/>
        </p:spPr>
      </p:sp>
      <p:sp>
        <p:nvSpPr>
          <p:cNvPr id="33" name="Text 30"/>
          <p:cNvSpPr/>
          <p:nvPr/>
        </p:nvSpPr>
        <p:spPr>
          <a:xfrm>
            <a:off x="11589174" y="7392671"/>
            <a:ext cx="1422400" cy="304800"/>
          </a:xfrm>
          <a:prstGeom prst="rect">
            <a:avLst/>
          </a:prstGeom>
          <a:noFill/>
          <a:ln/>
        </p:spPr>
        <p:txBody>
          <a:bodyPr wrap="square" lIns="0" tIns="0" rIns="0" bIns="0" rtlCol="0" anchor="ctr"/>
          <a:lstStyle/>
          <a:p>
            <a:pPr>
              <a:lnSpc>
                <a:spcPct val="130000"/>
              </a:lnSpc>
            </a:pPr>
            <a:r>
              <a:rPr lang="en-US" sz="1600" b="1" dirty="0">
                <a:solidFill>
                  <a:srgbClr val="E0E0E0"/>
                </a:solidFill>
                <a:latin typeface="Liter" pitchFamily="34" charset="0"/>
                <a:ea typeface="Liter" pitchFamily="34" charset="-122"/>
                <a:cs typeface="Liter" pitchFamily="34" charset="-120"/>
              </a:rPr>
              <a:t>Why It Matters</a:t>
            </a:r>
            <a:endParaRPr lang="en-US" sz="1600" dirty="0"/>
          </a:p>
        </p:txBody>
      </p:sp>
      <p:sp>
        <p:nvSpPr>
          <p:cNvPr id="34" name="Text 31"/>
          <p:cNvSpPr/>
          <p:nvPr/>
        </p:nvSpPr>
        <p:spPr>
          <a:xfrm>
            <a:off x="11233574" y="7799071"/>
            <a:ext cx="4140200" cy="863600"/>
          </a:xfrm>
          <a:prstGeom prst="rect">
            <a:avLst/>
          </a:prstGeom>
          <a:noFill/>
          <a:ln/>
        </p:spPr>
        <p:txBody>
          <a:bodyPr wrap="square" lIns="0" tIns="0" rIns="0" bIns="0" rtlCol="0" anchor="ctr"/>
          <a:lstStyle/>
          <a:p>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Without this magnetic field, gravity would collapse gas and dust inward, potentially tearing the galaxy apart.</a:t>
            </a:r>
            <a:endParaRPr lang="en-US" sz="1600" dirty="0"/>
          </a:p>
        </p:txBody>
      </p:sp>
      <p:sp>
        <p:nvSpPr>
          <p:cNvPr id="35" name="Shape 32"/>
          <p:cNvSpPr/>
          <p:nvPr/>
        </p:nvSpPr>
        <p:spPr>
          <a:xfrm>
            <a:off x="10772987" y="9336405"/>
            <a:ext cx="4972473" cy="1581573"/>
          </a:xfrm>
          <a:custGeom>
            <a:avLst/>
            <a:gdLst/>
            <a:ahLst/>
            <a:cxnLst/>
            <a:rect l="l" t="t" r="r" b="b"/>
            <a:pathLst>
              <a:path w="4972473" h="1581573">
                <a:moveTo>
                  <a:pt x="152400" y="0"/>
                </a:moveTo>
                <a:lnTo>
                  <a:pt x="4820073" y="0"/>
                </a:lnTo>
                <a:cubicBezTo>
                  <a:pt x="4904241" y="0"/>
                  <a:pt x="4972473" y="68232"/>
                  <a:pt x="4972473" y="152400"/>
                </a:cubicBezTo>
                <a:lnTo>
                  <a:pt x="4972473" y="1429173"/>
                </a:lnTo>
                <a:cubicBezTo>
                  <a:pt x="4972473" y="1513341"/>
                  <a:pt x="4904241" y="1581573"/>
                  <a:pt x="4820073" y="1581573"/>
                </a:cubicBezTo>
                <a:lnTo>
                  <a:pt x="152400" y="1581573"/>
                </a:lnTo>
                <a:cubicBezTo>
                  <a:pt x="68232" y="1581573"/>
                  <a:pt x="0" y="1513341"/>
                  <a:pt x="0" y="1429173"/>
                </a:cubicBezTo>
                <a:lnTo>
                  <a:pt x="0" y="152400"/>
                </a:lnTo>
                <a:cubicBezTo>
                  <a:pt x="0" y="68232"/>
                  <a:pt x="68232" y="0"/>
                  <a:pt x="152400" y="0"/>
                </a:cubicBezTo>
                <a:close/>
              </a:path>
            </a:pathLst>
          </a:custGeom>
          <a:solidFill>
            <a:srgbClr val="C0A062">
              <a:alpha val="20000"/>
            </a:srgbClr>
          </a:solidFill>
          <a:ln w="6773">
            <a:solidFill>
              <a:srgbClr val="C0A062">
                <a:alpha val="40000"/>
              </a:srgbClr>
            </a:solidFill>
            <a:prstDash val="solid"/>
          </a:ln>
        </p:spPr>
      </p:sp>
      <p:sp>
        <p:nvSpPr>
          <p:cNvPr id="36" name="Shape 33"/>
          <p:cNvSpPr/>
          <p:nvPr/>
        </p:nvSpPr>
        <p:spPr>
          <a:xfrm>
            <a:off x="11042121" y="9590404"/>
            <a:ext cx="155575" cy="177800"/>
          </a:xfrm>
          <a:custGeom>
            <a:avLst/>
            <a:gdLst/>
            <a:ahLst/>
            <a:cxnLst/>
            <a:rect l="l" t="t" r="r" b="b"/>
            <a:pathLst>
              <a:path w="155575" h="177800">
                <a:moveTo>
                  <a:pt x="0" y="75009"/>
                </a:moveTo>
                <a:cubicBezTo>
                  <a:pt x="0" y="51986"/>
                  <a:pt x="18648" y="33337"/>
                  <a:pt x="41672" y="33337"/>
                </a:cubicBezTo>
                <a:lnTo>
                  <a:pt x="44450" y="33337"/>
                </a:lnTo>
                <a:cubicBezTo>
                  <a:pt x="50597" y="33337"/>
                  <a:pt x="55563" y="38303"/>
                  <a:pt x="55563" y="44450"/>
                </a:cubicBezTo>
                <a:cubicBezTo>
                  <a:pt x="55563" y="50597"/>
                  <a:pt x="50597" y="55563"/>
                  <a:pt x="44450" y="55563"/>
                </a:cubicBezTo>
                <a:lnTo>
                  <a:pt x="41672" y="55563"/>
                </a:lnTo>
                <a:cubicBezTo>
                  <a:pt x="30941" y="55563"/>
                  <a:pt x="22225" y="64279"/>
                  <a:pt x="22225" y="75009"/>
                </a:cubicBezTo>
                <a:lnTo>
                  <a:pt x="22225" y="77788"/>
                </a:lnTo>
                <a:lnTo>
                  <a:pt x="44450" y="77788"/>
                </a:lnTo>
                <a:cubicBezTo>
                  <a:pt x="56708" y="77788"/>
                  <a:pt x="66675" y="87754"/>
                  <a:pt x="66675" y="100013"/>
                </a:cubicBezTo>
                <a:lnTo>
                  <a:pt x="66675" y="122238"/>
                </a:lnTo>
                <a:cubicBezTo>
                  <a:pt x="66675" y="134496"/>
                  <a:pt x="56708" y="144463"/>
                  <a:pt x="44450" y="144463"/>
                </a:cubicBezTo>
                <a:lnTo>
                  <a:pt x="22225" y="144463"/>
                </a:lnTo>
                <a:cubicBezTo>
                  <a:pt x="9967" y="144463"/>
                  <a:pt x="0" y="134496"/>
                  <a:pt x="0" y="122238"/>
                </a:cubicBezTo>
                <a:lnTo>
                  <a:pt x="0" y="75009"/>
                </a:lnTo>
                <a:close/>
                <a:moveTo>
                  <a:pt x="88900" y="75009"/>
                </a:moveTo>
                <a:cubicBezTo>
                  <a:pt x="88900" y="51986"/>
                  <a:pt x="107548" y="33337"/>
                  <a:pt x="130572" y="33337"/>
                </a:cubicBezTo>
                <a:lnTo>
                  <a:pt x="133350" y="33337"/>
                </a:lnTo>
                <a:cubicBezTo>
                  <a:pt x="139497" y="33337"/>
                  <a:pt x="144463" y="38303"/>
                  <a:pt x="144463" y="44450"/>
                </a:cubicBezTo>
                <a:cubicBezTo>
                  <a:pt x="144463" y="50597"/>
                  <a:pt x="139497" y="55563"/>
                  <a:pt x="133350" y="55563"/>
                </a:cubicBezTo>
                <a:lnTo>
                  <a:pt x="130572" y="55563"/>
                </a:lnTo>
                <a:cubicBezTo>
                  <a:pt x="119841" y="55563"/>
                  <a:pt x="111125" y="64279"/>
                  <a:pt x="111125" y="75009"/>
                </a:cubicBezTo>
                <a:lnTo>
                  <a:pt x="111125" y="77788"/>
                </a:lnTo>
                <a:lnTo>
                  <a:pt x="133350" y="77788"/>
                </a:lnTo>
                <a:cubicBezTo>
                  <a:pt x="145608" y="77788"/>
                  <a:pt x="155575" y="87754"/>
                  <a:pt x="155575" y="100013"/>
                </a:cubicBezTo>
                <a:lnTo>
                  <a:pt x="155575" y="122238"/>
                </a:lnTo>
                <a:cubicBezTo>
                  <a:pt x="155575" y="134496"/>
                  <a:pt x="145608" y="144463"/>
                  <a:pt x="133350" y="144463"/>
                </a:cubicBezTo>
                <a:lnTo>
                  <a:pt x="111125" y="144463"/>
                </a:lnTo>
                <a:cubicBezTo>
                  <a:pt x="98867" y="144463"/>
                  <a:pt x="88900" y="134496"/>
                  <a:pt x="88900" y="122238"/>
                </a:cubicBezTo>
                <a:lnTo>
                  <a:pt x="88900" y="75009"/>
                </a:lnTo>
                <a:close/>
              </a:path>
            </a:pathLst>
          </a:custGeom>
          <a:solidFill>
            <a:srgbClr val="C0A062"/>
          </a:solidFill>
          <a:ln/>
        </p:spPr>
      </p:sp>
      <p:sp>
        <p:nvSpPr>
          <p:cNvPr id="37" name="Text 34"/>
          <p:cNvSpPr/>
          <p:nvPr/>
        </p:nvSpPr>
        <p:spPr>
          <a:xfrm>
            <a:off x="11265324" y="9542990"/>
            <a:ext cx="4318000" cy="863600"/>
          </a:xfrm>
          <a:prstGeom prst="rect">
            <a:avLst/>
          </a:prstGeom>
          <a:noFill/>
          <a:ln/>
        </p:spPr>
        <p:txBody>
          <a:bodyPr wrap="square" lIns="0" tIns="0" rIns="0" bIns="0" rtlCol="0" anchor="ctr"/>
          <a:lstStyle/>
          <a:p>
            <a:pPr algn="ctr">
              <a:lnSpc>
                <a:spcPct val="140000"/>
              </a:lnSpc>
            </a:pPr>
            <a:r>
              <a:rPr lang="en-US" sz="1400" dirty="0">
                <a:solidFill>
                  <a:srgbClr val="E0E0E0">
                    <a:alpha val="90000"/>
                  </a:srgbClr>
                </a:solidFill>
                <a:latin typeface="Quattrocento Sans" pitchFamily="34" charset="0"/>
                <a:ea typeface="Quattrocento Sans" pitchFamily="34" charset="-122"/>
                <a:cs typeface="Quattrocento Sans" pitchFamily="34" charset="-120"/>
              </a:rPr>
              <a:t>This research creates accurate models predicting how the magnetic field will evolve over time—crucial for understanding galactic evolution.</a:t>
            </a:r>
            <a:endParaRPr lang="en-US" sz="1600" dirty="0"/>
          </a:p>
        </p:txBody>
      </p:sp>
      <p:sp>
        <p:nvSpPr>
          <p:cNvPr id="38" name="Text 35"/>
          <p:cNvSpPr/>
          <p:nvPr/>
        </p:nvSpPr>
        <p:spPr>
          <a:xfrm>
            <a:off x="10941474" y="10511365"/>
            <a:ext cx="4635500" cy="203200"/>
          </a:xfrm>
          <a:prstGeom prst="rect">
            <a:avLst/>
          </a:prstGeom>
          <a:noFill/>
          <a:ln/>
        </p:spPr>
        <p:txBody>
          <a:bodyPr wrap="square" lIns="0" tIns="0" rIns="0" bIns="0" rtlCol="0" anchor="ctr"/>
          <a:lstStyle/>
          <a:p>
            <a:pPr algn="ctr">
              <a:lnSpc>
                <a:spcPct val="110000"/>
              </a:lnSpc>
            </a:pPr>
            <a:r>
              <a:rPr lang="en-US" sz="1200" dirty="0">
                <a:solidFill>
                  <a:srgbClr val="C0A062"/>
                </a:solidFill>
                <a:latin typeface="Quattrocento Sans" pitchFamily="34" charset="0"/>
                <a:ea typeface="Quattrocento Sans" pitchFamily="34" charset="-122"/>
                <a:cs typeface="Quattrocento Sans" pitchFamily="34" charset="-120"/>
              </a:rPr>
              <a:t>— Dr. Jo-Anne Brown, University of Calgary</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5070A"/>
        </a:solidFill>
      </p:bgPr>
    </p:bg>
    <p:spTree>
      <p:nvGrpSpPr>
        <p:cNvPr id="1" name=""/>
        <p:cNvGrpSpPr/>
        <p:nvPr/>
      </p:nvGrpSpPr>
      <p:grpSpPr>
        <a:xfrm>
          <a:off x="0" y="0"/>
          <a:ext cx="0" cy="0"/>
          <a:chOff x="0" y="0"/>
          <a:chExt cx="0" cy="0"/>
        </a:xfrm>
      </p:grpSpPr>
      <p:pic>
        <p:nvPicPr>
          <p:cNvPr id="2" name="Image 0" descr="https://kimi-web-img.moonshot.cn/img/imageio.forbes.com/d6d79d7609be0ecc801baf3bd51958bf940434e4.jpg">    </p:cNvPr>
          <p:cNvPicPr>
            <a:picLocks noChangeAspect="1"/>
          </p:cNvPicPr>
          <p:nvPr/>
        </p:nvPicPr>
        <p:blipFill>
          <a:blip r:embed="rId1">
            <a:alphaModFix amt="60000"/>
          </a:blip>
          <a:srcRect l="0" r="0" t="24" b="23"/>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0000"/>
                </a:srgbClr>
              </a:gs>
              <a:gs pos="50000">
                <a:srgbClr val="000000">
                  <a:alpha val="0"/>
                </a:srgbClr>
              </a:gs>
              <a:gs pos="100000">
                <a:srgbClr val="05070A">
                  <a:alpha val="95000"/>
                </a:srgbClr>
              </a:gs>
            </a:gsLst>
            <a:lin ang="2700000" scaled="1"/>
          </a:gradFill>
          <a:ln/>
        </p:spPr>
      </p:sp>
      <p:sp>
        <p:nvSpPr>
          <p:cNvPr id="4" name="Shape 1"/>
          <p:cNvSpPr/>
          <p:nvPr/>
        </p:nvSpPr>
        <p:spPr>
          <a:xfrm>
            <a:off x="6771323" y="1180890"/>
            <a:ext cx="2711873" cy="463973"/>
          </a:xfrm>
          <a:custGeom>
            <a:avLst/>
            <a:gdLst/>
            <a:ahLst/>
            <a:cxnLst/>
            <a:rect l="l" t="t" r="r" b="b"/>
            <a:pathLst>
              <a:path w="2711873" h="463973">
                <a:moveTo>
                  <a:pt x="231987" y="0"/>
                </a:moveTo>
                <a:lnTo>
                  <a:pt x="2479887" y="0"/>
                </a:lnTo>
                <a:cubicBezTo>
                  <a:pt x="2608009" y="0"/>
                  <a:pt x="2711873" y="103864"/>
                  <a:pt x="2711873" y="231987"/>
                </a:cubicBezTo>
                <a:lnTo>
                  <a:pt x="2711873" y="231987"/>
                </a:lnTo>
                <a:cubicBezTo>
                  <a:pt x="2711873" y="360109"/>
                  <a:pt x="2608009" y="463973"/>
                  <a:pt x="2479887" y="463973"/>
                </a:cubicBezTo>
                <a:lnTo>
                  <a:pt x="231987" y="463973"/>
                </a:lnTo>
                <a:cubicBezTo>
                  <a:pt x="103864" y="463973"/>
                  <a:pt x="0" y="360109"/>
                  <a:pt x="0" y="231987"/>
                </a:cubicBezTo>
                <a:lnTo>
                  <a:pt x="0" y="231987"/>
                </a:lnTo>
                <a:cubicBezTo>
                  <a:pt x="0" y="103864"/>
                  <a:pt x="103864" y="0"/>
                  <a:pt x="231987" y="0"/>
                </a:cubicBezTo>
                <a:close/>
              </a:path>
            </a:pathLst>
          </a:custGeom>
          <a:solidFill>
            <a:srgbClr val="000000">
              <a:alpha val="0"/>
            </a:srgbClr>
          </a:solidFill>
          <a:ln w="6773">
            <a:solidFill>
              <a:srgbClr val="C0A062">
                <a:alpha val="50196"/>
              </a:srgbClr>
            </a:solidFill>
            <a:prstDash val="solid"/>
          </a:ln>
        </p:spPr>
      </p:sp>
      <p:sp>
        <p:nvSpPr>
          <p:cNvPr id="5" name="Shape 2"/>
          <p:cNvSpPr/>
          <p:nvPr/>
        </p:nvSpPr>
        <p:spPr>
          <a:xfrm>
            <a:off x="7028710" y="1362075"/>
            <a:ext cx="101600" cy="101600"/>
          </a:xfrm>
          <a:custGeom>
            <a:avLst/>
            <a:gdLst/>
            <a:ahLst/>
            <a:cxnLst/>
            <a:rect l="l" t="t" r="r" b="b"/>
            <a:pathLst>
              <a:path w="101600" h="101600">
                <a:moveTo>
                  <a:pt x="50800" y="0"/>
                </a:moveTo>
                <a:lnTo>
                  <a:pt x="50800" y="0"/>
                </a:lnTo>
                <a:cubicBezTo>
                  <a:pt x="78837" y="0"/>
                  <a:pt x="101600" y="22763"/>
                  <a:pt x="101600" y="50800"/>
                </a:cubicBezTo>
                <a:lnTo>
                  <a:pt x="101600" y="50800"/>
                </a:lnTo>
                <a:cubicBezTo>
                  <a:pt x="101600" y="78837"/>
                  <a:pt x="78837" y="101600"/>
                  <a:pt x="50800" y="101600"/>
                </a:cubicBezTo>
                <a:lnTo>
                  <a:pt x="50800" y="101600"/>
                </a:lnTo>
                <a:cubicBezTo>
                  <a:pt x="22763" y="101600"/>
                  <a:pt x="0" y="78837"/>
                  <a:pt x="0" y="50800"/>
                </a:cubicBezTo>
                <a:lnTo>
                  <a:pt x="0" y="50800"/>
                </a:lnTo>
                <a:cubicBezTo>
                  <a:pt x="0" y="22763"/>
                  <a:pt x="22763" y="0"/>
                  <a:pt x="50800" y="0"/>
                </a:cubicBezTo>
                <a:close/>
              </a:path>
            </a:pathLst>
          </a:custGeom>
          <a:solidFill>
            <a:srgbClr val="C0A062"/>
          </a:solidFill>
          <a:ln/>
        </p:spPr>
      </p:sp>
      <p:sp>
        <p:nvSpPr>
          <p:cNvPr id="6" name="Text 3"/>
          <p:cNvSpPr/>
          <p:nvPr/>
        </p:nvSpPr>
        <p:spPr>
          <a:xfrm>
            <a:off x="7238260" y="1285875"/>
            <a:ext cx="2032000" cy="254000"/>
          </a:xfrm>
          <a:prstGeom prst="rect">
            <a:avLst/>
          </a:prstGeom>
          <a:noFill/>
          <a:ln/>
        </p:spPr>
        <p:txBody>
          <a:bodyPr wrap="square" lIns="0" tIns="0" rIns="0" bIns="0" rtlCol="0" anchor="ctr"/>
          <a:lstStyle/>
          <a:p>
            <a:pPr algn="ctr">
              <a:lnSpc>
                <a:spcPct val="120000"/>
              </a:lnSpc>
            </a:pPr>
            <a:r>
              <a:rPr lang="en-US" sz="1400" spc="420" kern="0" dirty="0">
                <a:solidFill>
                  <a:srgbClr val="C0A062"/>
                </a:solidFill>
                <a:latin typeface="Liter" pitchFamily="34" charset="0"/>
                <a:ea typeface="Liter" pitchFamily="34" charset="-122"/>
                <a:cs typeface="Liter" pitchFamily="34" charset="-120"/>
              </a:rPr>
              <a:t>Chapter Four</a:t>
            </a:r>
            <a:endParaRPr lang="en-US" sz="1600" dirty="0"/>
          </a:p>
        </p:txBody>
      </p:sp>
      <p:sp>
        <p:nvSpPr>
          <p:cNvPr id="7" name="Text 4"/>
          <p:cNvSpPr/>
          <p:nvPr/>
        </p:nvSpPr>
        <p:spPr>
          <a:xfrm>
            <a:off x="4994593" y="1953059"/>
            <a:ext cx="6261100" cy="3048000"/>
          </a:xfrm>
          <a:prstGeom prst="rect">
            <a:avLst/>
          </a:prstGeom>
          <a:noFill/>
          <a:ln/>
        </p:spPr>
        <p:txBody>
          <a:bodyPr wrap="square" lIns="0" tIns="0" rIns="0" bIns="0" rtlCol="0" anchor="ctr"/>
          <a:lstStyle/>
          <a:p>
            <a:pPr algn="ctr">
              <a:lnSpc>
                <a:spcPct val="100000"/>
              </a:lnSpc>
            </a:pPr>
            <a:r>
              <a:rPr lang="en-US" sz="9600" b="1" dirty="0">
                <a:solidFill>
                  <a:srgbClr val="E0E0E0"/>
                </a:solidFill>
                <a:latin typeface="Oranienbaum" pitchFamily="34" charset="0"/>
                <a:ea typeface="Oranienbaum" pitchFamily="34" charset="-122"/>
                <a:cs typeface="Oranienbaum" pitchFamily="34" charset="-120"/>
              </a:rPr>
              <a:t>Cosmic</a:t>
            </a:r>
            <a:endParaRPr lang="en-US" sz="1600" dirty="0"/>
          </a:p>
          <a:p>
            <a:pPr algn="ctr">
              <a:lnSpc>
                <a:spcPct val="100000"/>
              </a:lnSpc>
            </a:pPr>
            <a:r>
              <a:rPr lang="en-US" sz="9600" b="1" dirty="0">
                <a:solidFill>
                  <a:srgbClr val="E0E0E0"/>
                </a:solidFill>
                <a:latin typeface="Oranienbaum" pitchFamily="34" charset="0"/>
                <a:ea typeface="Oranienbaum" pitchFamily="34" charset="-122"/>
                <a:cs typeface="Oranienbaum" pitchFamily="34" charset="-120"/>
              </a:rPr>
              <a:t>Phenomena</a:t>
            </a:r>
            <a:endParaRPr lang="en-US" sz="1600" dirty="0"/>
          </a:p>
        </p:txBody>
      </p:sp>
      <p:sp>
        <p:nvSpPr>
          <p:cNvPr id="8" name="Shape 5"/>
          <p:cNvSpPr/>
          <p:nvPr/>
        </p:nvSpPr>
        <p:spPr>
          <a:xfrm>
            <a:off x="7112000" y="5305859"/>
            <a:ext cx="2032000" cy="50800"/>
          </a:xfrm>
          <a:custGeom>
            <a:avLst/>
            <a:gdLst/>
            <a:ahLst/>
            <a:cxnLst/>
            <a:rect l="l" t="t" r="r" b="b"/>
            <a:pathLst>
              <a:path w="2032000" h="50800">
                <a:moveTo>
                  <a:pt x="0" y="0"/>
                </a:moveTo>
                <a:lnTo>
                  <a:pt x="2032000" y="0"/>
                </a:lnTo>
                <a:lnTo>
                  <a:pt x="2032000" y="50800"/>
                </a:lnTo>
                <a:lnTo>
                  <a:pt x="0" y="50800"/>
                </a:lnTo>
                <a:lnTo>
                  <a:pt x="0" y="0"/>
                </a:lnTo>
                <a:close/>
              </a:path>
            </a:pathLst>
          </a:custGeom>
          <a:solidFill>
            <a:srgbClr val="C0A062"/>
          </a:solidFill>
          <a:ln/>
        </p:spPr>
      </p:sp>
      <p:sp>
        <p:nvSpPr>
          <p:cNvPr id="9" name="Text 6"/>
          <p:cNvSpPr/>
          <p:nvPr/>
        </p:nvSpPr>
        <p:spPr>
          <a:xfrm>
            <a:off x="3155950" y="5763059"/>
            <a:ext cx="9944100" cy="1244600"/>
          </a:xfrm>
          <a:prstGeom prst="rect">
            <a:avLst/>
          </a:prstGeom>
          <a:noFill/>
          <a:ln/>
        </p:spPr>
        <p:txBody>
          <a:bodyPr wrap="square" lIns="0" tIns="0" rIns="0" bIns="0" rtlCol="0" anchor="ctr"/>
          <a:lstStyle/>
          <a:p>
            <a:pPr algn="ctr">
              <a:lnSpc>
                <a:spcPct val="140000"/>
              </a:lnSpc>
            </a:pPr>
            <a:r>
              <a:rPr lang="en-US" sz="3000" dirty="0">
                <a:solidFill>
                  <a:srgbClr val="E0E0E0">
                    <a:alpha val="90000"/>
                  </a:srgbClr>
                </a:solidFill>
                <a:latin typeface="Sorts Mill Goudy" pitchFamily="34" charset="0"/>
                <a:ea typeface="Sorts Mill Goudy" pitchFamily="34" charset="-122"/>
                <a:cs typeface="Sorts Mill Goudy" pitchFamily="34" charset="-120"/>
              </a:rPr>
              <a:t>Witnessing the most extreme and mysterious objects in the universe</a:t>
            </a:r>
            <a:endParaRPr lang="en-US" sz="1600" dirty="0"/>
          </a:p>
        </p:txBody>
      </p:sp>
      <p:sp>
        <p:nvSpPr>
          <p:cNvPr id="10" name="Shape 7"/>
          <p:cNvSpPr/>
          <p:nvPr/>
        </p:nvSpPr>
        <p:spPr>
          <a:xfrm>
            <a:off x="6498802" y="7636309"/>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C0A062"/>
          </a:solidFill>
          <a:ln/>
        </p:spPr>
      </p:sp>
      <p:sp>
        <p:nvSpPr>
          <p:cNvPr id="11" name="Text 8"/>
          <p:cNvSpPr/>
          <p:nvPr/>
        </p:nvSpPr>
        <p:spPr>
          <a:xfrm>
            <a:off x="6949652" y="7610909"/>
            <a:ext cx="2946400" cy="355600"/>
          </a:xfrm>
          <a:prstGeom prst="rect">
            <a:avLst/>
          </a:prstGeom>
          <a:noFill/>
          <a:ln/>
        </p:spPr>
        <p:txBody>
          <a:bodyPr wrap="square" lIns="0" tIns="0" rIns="0" bIns="0" rtlCol="0" anchor="ctr"/>
          <a:lstStyle/>
          <a:p>
            <a:pPr algn="ctr">
              <a:lnSpc>
                <a:spcPct val="130000"/>
              </a:lnSpc>
            </a:pPr>
            <a:r>
              <a:rPr lang="en-US" sz="1800" dirty="0">
                <a:solidFill>
                  <a:srgbClr val="E0E0E0">
                    <a:alpha val="60000"/>
                  </a:srgbClr>
                </a:solidFill>
                <a:latin typeface="Quattrocento Sans" pitchFamily="34" charset="0"/>
                <a:ea typeface="Quattrocento Sans" pitchFamily="34" charset="-122"/>
                <a:cs typeface="Quattrocento Sans" pitchFamily="34" charset="-120"/>
              </a:rPr>
              <a:t>Where physics breaks down</a:t>
            </a:r>
            <a:endParaRPr lang="en-US" sz="1600" dirty="0"/>
          </a:p>
        </p:txBody>
      </p:sp>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5070A"/>
        </a:solidFill>
      </p:bgPr>
    </p:bg>
    <p:spTree>
      <p:nvGrpSpPr>
        <p:cNvPr id="1" name=""/>
        <p:cNvGrpSpPr/>
        <p:nvPr/>
      </p:nvGrpSpPr>
      <p:grpSpPr>
        <a:xfrm>
          <a:off x="0" y="0"/>
          <a:ext cx="0" cy="0"/>
          <a:chOff x="0" y="0"/>
          <a:chExt cx="0" cy="0"/>
        </a:xfrm>
      </p:grpSpPr>
      <p:pic>
        <p:nvPicPr>
          <p:cNvPr id="2" name="Image 0" descr="https://kimi-web-img.moonshot.cn/img/imageio.forbes.com/6a858f156ad9117489354e720012cf5791de2e9b.jpg">    </p:cNvPr>
          <p:cNvPicPr>
            <a:picLocks noChangeAspect="1"/>
          </p:cNvPicPr>
          <p:nvPr/>
        </p:nvPicPr>
        <p:blipFill>
          <a:blip r:embed="rId1">
            <a:alphaModFix amt="30000"/>
          </a:blip>
          <a:srcRect l="0" r="0" t="10301" b="10301"/>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3118273" cy="413173"/>
          </a:xfrm>
          <a:custGeom>
            <a:avLst/>
            <a:gdLst/>
            <a:ahLst/>
            <a:cxnLst/>
            <a:rect l="l" t="t" r="r" b="b"/>
            <a:pathLst>
              <a:path w="3118273" h="413173">
                <a:moveTo>
                  <a:pt x="206587" y="0"/>
                </a:moveTo>
                <a:lnTo>
                  <a:pt x="2911687" y="0"/>
                </a:lnTo>
                <a:cubicBezTo>
                  <a:pt x="3025781" y="0"/>
                  <a:pt x="3118273" y="92492"/>
                  <a:pt x="3118273" y="206587"/>
                </a:cubicBezTo>
                <a:lnTo>
                  <a:pt x="3118273" y="206587"/>
                </a:lnTo>
                <a:cubicBezTo>
                  <a:pt x="3118273" y="320681"/>
                  <a:pt x="3025781" y="413173"/>
                  <a:pt x="29116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70"/>
            <a:ext cx="2782253"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The Ultimate Mystery</a:t>
            </a:r>
            <a:endParaRPr lang="en-US" sz="1600" dirty="0"/>
          </a:p>
        </p:txBody>
      </p:sp>
      <p:sp>
        <p:nvSpPr>
          <p:cNvPr id="6" name="Text 3"/>
          <p:cNvSpPr/>
          <p:nvPr/>
        </p:nvSpPr>
        <p:spPr>
          <a:xfrm>
            <a:off x="508000" y="1080356"/>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Black Holes: Where Time Stops</a:t>
            </a:r>
            <a:endParaRPr lang="en-US" sz="1600" dirty="0"/>
          </a:p>
        </p:txBody>
      </p:sp>
      <p:sp>
        <p:nvSpPr>
          <p:cNvPr id="7" name="Text 4"/>
          <p:cNvSpPr/>
          <p:nvPr/>
        </p:nvSpPr>
        <p:spPr>
          <a:xfrm>
            <a:off x="508000" y="1791556"/>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Regions where gravity conquers all, even light itself</a:t>
            </a:r>
            <a:endParaRPr lang="en-US" sz="1600" dirty="0"/>
          </a:p>
        </p:txBody>
      </p:sp>
      <p:sp>
        <p:nvSpPr>
          <p:cNvPr id="8" name="Shape 5"/>
          <p:cNvSpPr/>
          <p:nvPr/>
        </p:nvSpPr>
        <p:spPr>
          <a:xfrm>
            <a:off x="508000" y="2350356"/>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31707" y="2604356"/>
            <a:ext cx="9929707" cy="2870200"/>
          </a:xfrm>
          <a:custGeom>
            <a:avLst/>
            <a:gdLst/>
            <a:ahLst/>
            <a:cxnLst/>
            <a:rect l="l" t="t" r="r" b="b"/>
            <a:pathLst>
              <a:path w="9929707" h="2870200">
                <a:moveTo>
                  <a:pt x="47413" y="0"/>
                </a:moveTo>
                <a:lnTo>
                  <a:pt x="9777299" y="0"/>
                </a:lnTo>
                <a:cubicBezTo>
                  <a:pt x="9861471" y="0"/>
                  <a:pt x="9929707" y="68235"/>
                  <a:pt x="9929707" y="152408"/>
                </a:cubicBezTo>
                <a:lnTo>
                  <a:pt x="9929707" y="2717792"/>
                </a:lnTo>
                <a:cubicBezTo>
                  <a:pt x="9929707" y="2801965"/>
                  <a:pt x="9861471" y="2870200"/>
                  <a:pt x="9777299" y="2870200"/>
                </a:cubicBezTo>
                <a:lnTo>
                  <a:pt x="47413" y="2870200"/>
                </a:lnTo>
                <a:cubicBezTo>
                  <a:pt x="21228" y="2870200"/>
                  <a:pt x="0" y="2848972"/>
                  <a:pt x="0" y="2822787"/>
                </a:cubicBezTo>
                <a:lnTo>
                  <a:pt x="0" y="47413"/>
                </a:lnTo>
                <a:cubicBezTo>
                  <a:pt x="0" y="21245"/>
                  <a:pt x="21245" y="0"/>
                  <a:pt x="47413" y="0"/>
                </a:cubicBezTo>
                <a:close/>
              </a:path>
            </a:pathLst>
          </a:custGeom>
          <a:solidFill>
            <a:srgbClr val="1A2A3A">
              <a:alpha val="60000"/>
            </a:srgbClr>
          </a:solidFill>
          <a:ln/>
        </p:spPr>
      </p:sp>
      <p:sp>
        <p:nvSpPr>
          <p:cNvPr id="10" name="Shape 7"/>
          <p:cNvSpPr/>
          <p:nvPr/>
        </p:nvSpPr>
        <p:spPr>
          <a:xfrm>
            <a:off x="531707" y="2604356"/>
            <a:ext cx="47413" cy="2870200"/>
          </a:xfrm>
          <a:custGeom>
            <a:avLst/>
            <a:gdLst/>
            <a:ahLst/>
            <a:cxnLst/>
            <a:rect l="l" t="t" r="r" b="b"/>
            <a:pathLst>
              <a:path w="47413" h="2870200">
                <a:moveTo>
                  <a:pt x="47413" y="0"/>
                </a:moveTo>
                <a:lnTo>
                  <a:pt x="47413" y="0"/>
                </a:lnTo>
                <a:lnTo>
                  <a:pt x="47413" y="2870200"/>
                </a:lnTo>
                <a:lnTo>
                  <a:pt x="47413" y="2870200"/>
                </a:lnTo>
                <a:cubicBezTo>
                  <a:pt x="21228" y="2870200"/>
                  <a:pt x="0" y="2848972"/>
                  <a:pt x="0" y="2822787"/>
                </a:cubicBezTo>
                <a:lnTo>
                  <a:pt x="0" y="47413"/>
                </a:lnTo>
                <a:cubicBezTo>
                  <a:pt x="0" y="21245"/>
                  <a:pt x="21245" y="0"/>
                  <a:pt x="47413" y="0"/>
                </a:cubicBezTo>
                <a:close/>
              </a:path>
            </a:pathLst>
          </a:custGeom>
          <a:solidFill>
            <a:srgbClr val="C0A062"/>
          </a:solidFill>
          <a:ln/>
        </p:spPr>
      </p:sp>
      <p:sp>
        <p:nvSpPr>
          <p:cNvPr id="11" name="Shape 8"/>
          <p:cNvSpPr/>
          <p:nvPr/>
        </p:nvSpPr>
        <p:spPr>
          <a:xfrm>
            <a:off x="847513" y="2909156"/>
            <a:ext cx="304800" cy="304800"/>
          </a:xfrm>
          <a:custGeom>
            <a:avLst/>
            <a:gdLst/>
            <a:ahLst/>
            <a:cxnLst/>
            <a:rect l="l" t="t" r="r" b="b"/>
            <a:pathLst>
              <a:path w="304800" h="304800">
                <a:moveTo>
                  <a:pt x="0" y="152400"/>
                </a:moveTo>
                <a:cubicBezTo>
                  <a:pt x="0" y="68288"/>
                  <a:pt x="68288" y="0"/>
                  <a:pt x="152400" y="0"/>
                </a:cubicBezTo>
                <a:cubicBezTo>
                  <a:pt x="236512" y="0"/>
                  <a:pt x="304800" y="68288"/>
                  <a:pt x="304800" y="152400"/>
                </a:cubicBezTo>
                <a:cubicBezTo>
                  <a:pt x="304800" y="236512"/>
                  <a:pt x="236512" y="304800"/>
                  <a:pt x="152400" y="304800"/>
                </a:cubicBezTo>
                <a:cubicBezTo>
                  <a:pt x="68288" y="304800"/>
                  <a:pt x="0" y="236512"/>
                  <a:pt x="0" y="152400"/>
                </a:cubicBezTo>
                <a:close/>
              </a:path>
            </a:pathLst>
          </a:custGeom>
          <a:solidFill>
            <a:srgbClr val="C0A062"/>
          </a:solidFill>
          <a:ln/>
        </p:spPr>
      </p:sp>
      <p:sp>
        <p:nvSpPr>
          <p:cNvPr id="12" name="Text 9"/>
          <p:cNvSpPr/>
          <p:nvPr/>
        </p:nvSpPr>
        <p:spPr>
          <a:xfrm>
            <a:off x="1342813" y="2858356"/>
            <a:ext cx="51816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The Event Horizon: Point of No Return</a:t>
            </a:r>
            <a:endParaRPr lang="en-US" sz="1600" dirty="0"/>
          </a:p>
        </p:txBody>
      </p:sp>
      <p:sp>
        <p:nvSpPr>
          <p:cNvPr id="13" name="Text 10"/>
          <p:cNvSpPr/>
          <p:nvPr/>
        </p:nvSpPr>
        <p:spPr>
          <a:xfrm>
            <a:off x="809413" y="3417156"/>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 black hole's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event horizon</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is the boundary where escape velocity exceeds the speed of light. Cross it, and nothing—not even light—can escape. Time itself slows to a standstill at this boundary; to an outside observer, an infalling object would appear frozen forever.</a:t>
            </a:r>
            <a:endParaRPr lang="en-US" sz="1600" dirty="0"/>
          </a:p>
        </p:txBody>
      </p:sp>
      <p:sp>
        <p:nvSpPr>
          <p:cNvPr id="14" name="Text 11"/>
          <p:cNvSpPr/>
          <p:nvPr/>
        </p:nvSpPr>
        <p:spPr>
          <a:xfrm>
            <a:off x="809413" y="4560156"/>
            <a:ext cx="9499600" cy="6604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At the center lies the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singularity</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where matter is crushed to infinite density and the laws of physics break down. Here, Einstein's general relativity meets quantum mechanics in a collision we don't yet understand.</a:t>
            </a:r>
            <a:endParaRPr lang="en-US" sz="1600" dirty="0"/>
          </a:p>
        </p:txBody>
      </p:sp>
      <p:sp>
        <p:nvSpPr>
          <p:cNvPr id="15" name="Shape 12"/>
          <p:cNvSpPr/>
          <p:nvPr/>
        </p:nvSpPr>
        <p:spPr>
          <a:xfrm>
            <a:off x="531707" y="5677756"/>
            <a:ext cx="9929707" cy="3200400"/>
          </a:xfrm>
          <a:custGeom>
            <a:avLst/>
            <a:gdLst/>
            <a:ahLst/>
            <a:cxnLst/>
            <a:rect l="l" t="t" r="r" b="b"/>
            <a:pathLst>
              <a:path w="9929707" h="3200400">
                <a:moveTo>
                  <a:pt x="47413" y="0"/>
                </a:moveTo>
                <a:lnTo>
                  <a:pt x="9777304" y="0"/>
                </a:lnTo>
                <a:cubicBezTo>
                  <a:pt x="9861473" y="0"/>
                  <a:pt x="9929707" y="68233"/>
                  <a:pt x="9929707" y="152403"/>
                </a:cubicBezTo>
                <a:lnTo>
                  <a:pt x="9929707" y="3047997"/>
                </a:lnTo>
                <a:cubicBezTo>
                  <a:pt x="9929707" y="3132167"/>
                  <a:pt x="9861473" y="3200400"/>
                  <a:pt x="9777304" y="3200400"/>
                </a:cubicBezTo>
                <a:lnTo>
                  <a:pt x="47413" y="3200400"/>
                </a:lnTo>
                <a:cubicBezTo>
                  <a:pt x="21228" y="3200400"/>
                  <a:pt x="0" y="3179172"/>
                  <a:pt x="0" y="3152987"/>
                </a:cubicBezTo>
                <a:lnTo>
                  <a:pt x="0" y="47413"/>
                </a:lnTo>
                <a:cubicBezTo>
                  <a:pt x="0" y="21245"/>
                  <a:pt x="21245" y="0"/>
                  <a:pt x="47413" y="0"/>
                </a:cubicBezTo>
                <a:close/>
              </a:path>
            </a:pathLst>
          </a:custGeom>
          <a:solidFill>
            <a:srgbClr val="1A2A3A">
              <a:alpha val="60000"/>
            </a:srgbClr>
          </a:solidFill>
          <a:ln/>
        </p:spPr>
      </p:sp>
      <p:sp>
        <p:nvSpPr>
          <p:cNvPr id="16" name="Shape 13"/>
          <p:cNvSpPr/>
          <p:nvPr/>
        </p:nvSpPr>
        <p:spPr>
          <a:xfrm>
            <a:off x="531707" y="5677756"/>
            <a:ext cx="47413" cy="3200400"/>
          </a:xfrm>
          <a:custGeom>
            <a:avLst/>
            <a:gdLst/>
            <a:ahLst/>
            <a:cxnLst/>
            <a:rect l="l" t="t" r="r" b="b"/>
            <a:pathLst>
              <a:path w="47413" h="3200400">
                <a:moveTo>
                  <a:pt x="47413" y="0"/>
                </a:moveTo>
                <a:lnTo>
                  <a:pt x="47413" y="0"/>
                </a:lnTo>
                <a:lnTo>
                  <a:pt x="47413" y="3200400"/>
                </a:lnTo>
                <a:lnTo>
                  <a:pt x="47413" y="3200400"/>
                </a:lnTo>
                <a:cubicBezTo>
                  <a:pt x="21228" y="3200400"/>
                  <a:pt x="0" y="3179172"/>
                  <a:pt x="0" y="3152987"/>
                </a:cubicBezTo>
                <a:lnTo>
                  <a:pt x="0" y="47413"/>
                </a:lnTo>
                <a:cubicBezTo>
                  <a:pt x="0" y="21245"/>
                  <a:pt x="21245" y="0"/>
                  <a:pt x="47413" y="0"/>
                </a:cubicBezTo>
                <a:close/>
              </a:path>
            </a:pathLst>
          </a:custGeom>
          <a:solidFill>
            <a:srgbClr val="C0A062"/>
          </a:solidFill>
          <a:ln/>
        </p:spPr>
      </p:sp>
      <p:sp>
        <p:nvSpPr>
          <p:cNvPr id="17" name="Shape 14"/>
          <p:cNvSpPr/>
          <p:nvPr/>
        </p:nvSpPr>
        <p:spPr>
          <a:xfrm>
            <a:off x="866563" y="5982556"/>
            <a:ext cx="266700" cy="304800"/>
          </a:xfrm>
          <a:custGeom>
            <a:avLst/>
            <a:gdLst/>
            <a:ahLst/>
            <a:cxnLst/>
            <a:rect l="l" t="t" r="r" b="b"/>
            <a:pathLst>
              <a:path w="266700" h="304800">
                <a:moveTo>
                  <a:pt x="95548" y="-15716"/>
                </a:moveTo>
                <a:cubicBezTo>
                  <a:pt x="101084" y="-20360"/>
                  <a:pt x="109240" y="-20181"/>
                  <a:pt x="114538" y="-15180"/>
                </a:cubicBezTo>
                <a:cubicBezTo>
                  <a:pt x="121860" y="-8275"/>
                  <a:pt x="128409" y="-655"/>
                  <a:pt x="134719" y="7084"/>
                </a:cubicBezTo>
                <a:cubicBezTo>
                  <a:pt x="142756" y="16907"/>
                  <a:pt x="152400" y="29885"/>
                  <a:pt x="161687" y="45303"/>
                </a:cubicBezTo>
                <a:cubicBezTo>
                  <a:pt x="164783" y="41255"/>
                  <a:pt x="167640" y="37683"/>
                  <a:pt x="170140" y="34647"/>
                </a:cubicBezTo>
                <a:cubicBezTo>
                  <a:pt x="170795" y="33873"/>
                  <a:pt x="171450" y="33040"/>
                  <a:pt x="172105" y="32206"/>
                </a:cubicBezTo>
                <a:cubicBezTo>
                  <a:pt x="176808" y="26372"/>
                  <a:pt x="182642" y="19050"/>
                  <a:pt x="190440" y="19050"/>
                </a:cubicBezTo>
                <a:cubicBezTo>
                  <a:pt x="198418" y="19050"/>
                  <a:pt x="204014" y="26134"/>
                  <a:pt x="208776" y="32206"/>
                </a:cubicBezTo>
                <a:cubicBezTo>
                  <a:pt x="209550" y="33218"/>
                  <a:pt x="210324" y="34171"/>
                  <a:pt x="211098" y="35064"/>
                </a:cubicBezTo>
                <a:cubicBezTo>
                  <a:pt x="217230" y="42446"/>
                  <a:pt x="225385" y="53102"/>
                  <a:pt x="233541" y="66258"/>
                </a:cubicBezTo>
                <a:cubicBezTo>
                  <a:pt x="249734" y="92393"/>
                  <a:pt x="266640" y="129600"/>
                  <a:pt x="266640" y="171390"/>
                </a:cubicBezTo>
                <a:cubicBezTo>
                  <a:pt x="266640" y="245031"/>
                  <a:pt x="206931" y="304740"/>
                  <a:pt x="133290" y="304740"/>
                </a:cubicBezTo>
                <a:cubicBezTo>
                  <a:pt x="59650" y="304740"/>
                  <a:pt x="0" y="245090"/>
                  <a:pt x="0" y="171450"/>
                </a:cubicBezTo>
                <a:cubicBezTo>
                  <a:pt x="0" y="117217"/>
                  <a:pt x="24467" y="70247"/>
                  <a:pt x="47923" y="37505"/>
                </a:cubicBezTo>
                <a:cubicBezTo>
                  <a:pt x="59769" y="21015"/>
                  <a:pt x="71557" y="7799"/>
                  <a:pt x="80427" y="-1250"/>
                </a:cubicBezTo>
                <a:cubicBezTo>
                  <a:pt x="85308" y="-6251"/>
                  <a:pt x="90249" y="-11192"/>
                  <a:pt x="95607" y="-15657"/>
                </a:cubicBezTo>
                <a:close/>
                <a:moveTo>
                  <a:pt x="134362" y="247650"/>
                </a:moveTo>
                <a:cubicBezTo>
                  <a:pt x="149423" y="247650"/>
                  <a:pt x="162758" y="243483"/>
                  <a:pt x="175320" y="235148"/>
                </a:cubicBezTo>
                <a:cubicBezTo>
                  <a:pt x="200382" y="217646"/>
                  <a:pt x="207109" y="182642"/>
                  <a:pt x="192048" y="155138"/>
                </a:cubicBezTo>
                <a:cubicBezTo>
                  <a:pt x="189369" y="149781"/>
                  <a:pt x="182523" y="149423"/>
                  <a:pt x="178653" y="153948"/>
                </a:cubicBezTo>
                <a:lnTo>
                  <a:pt x="163651" y="171390"/>
                </a:lnTo>
                <a:cubicBezTo>
                  <a:pt x="159722" y="175915"/>
                  <a:pt x="152638" y="175796"/>
                  <a:pt x="148947" y="171093"/>
                </a:cubicBezTo>
                <a:cubicBezTo>
                  <a:pt x="138648" y="157936"/>
                  <a:pt x="119717" y="133945"/>
                  <a:pt x="110073" y="121682"/>
                </a:cubicBezTo>
                <a:cubicBezTo>
                  <a:pt x="106859" y="117574"/>
                  <a:pt x="101025" y="116919"/>
                  <a:pt x="97274" y="120551"/>
                </a:cubicBezTo>
                <a:cubicBezTo>
                  <a:pt x="86380" y="131147"/>
                  <a:pt x="66615" y="154365"/>
                  <a:pt x="66615" y="182642"/>
                </a:cubicBezTo>
                <a:cubicBezTo>
                  <a:pt x="66615" y="223480"/>
                  <a:pt x="96738" y="247650"/>
                  <a:pt x="134303" y="247650"/>
                </a:cubicBezTo>
                <a:close/>
              </a:path>
            </a:pathLst>
          </a:custGeom>
          <a:solidFill>
            <a:srgbClr val="C0A062"/>
          </a:solidFill>
          <a:ln/>
        </p:spPr>
      </p:sp>
      <p:sp>
        <p:nvSpPr>
          <p:cNvPr id="18" name="Text 15"/>
          <p:cNvSpPr/>
          <p:nvPr/>
        </p:nvSpPr>
        <p:spPr>
          <a:xfrm>
            <a:off x="1342813" y="5931756"/>
            <a:ext cx="51054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Hawking Radiation: Black Holes Glow</a:t>
            </a:r>
            <a:endParaRPr lang="en-US" sz="1600" dirty="0"/>
          </a:p>
        </p:txBody>
      </p:sp>
      <p:sp>
        <p:nvSpPr>
          <p:cNvPr id="19" name="Text 16"/>
          <p:cNvSpPr/>
          <p:nvPr/>
        </p:nvSpPr>
        <p:spPr>
          <a:xfrm>
            <a:off x="809413" y="6490556"/>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In 1974, Stephen Hawking made a shocking discovery: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black holes emit radiation</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and slowly evaporate. Quantum effects near the event horizon create particle-antiparticle pairs; one falls in, the other escapes—stealing energy from the black hole.</a:t>
            </a:r>
            <a:endParaRPr lang="en-US" sz="1600" dirty="0"/>
          </a:p>
        </p:txBody>
      </p:sp>
      <p:sp>
        <p:nvSpPr>
          <p:cNvPr id="20" name="Text 17"/>
          <p:cNvSpPr/>
          <p:nvPr/>
        </p:nvSpPr>
        <p:spPr>
          <a:xfrm>
            <a:off x="809413" y="7633556"/>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This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Hawking radiation</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means black holes have temperature and entropy, connecting thermodynamics, quantum mechanics, and gravity. A stellar black hole would take 10^67 years to evaporate—far longer than the universe's current age.</a:t>
            </a:r>
            <a:endParaRPr lang="en-US" sz="1600" dirty="0"/>
          </a:p>
        </p:txBody>
      </p:sp>
      <p:sp>
        <p:nvSpPr>
          <p:cNvPr id="21" name="Shape 18"/>
          <p:cNvSpPr/>
          <p:nvPr/>
        </p:nvSpPr>
        <p:spPr>
          <a:xfrm>
            <a:off x="10772987" y="2607742"/>
            <a:ext cx="4972473" cy="5518573"/>
          </a:xfrm>
          <a:custGeom>
            <a:avLst/>
            <a:gdLst/>
            <a:ahLst/>
            <a:cxnLst/>
            <a:rect l="l" t="t" r="r" b="b"/>
            <a:pathLst>
              <a:path w="4972473" h="5518573">
                <a:moveTo>
                  <a:pt x="152406" y="0"/>
                </a:moveTo>
                <a:lnTo>
                  <a:pt x="4820067" y="0"/>
                </a:lnTo>
                <a:cubicBezTo>
                  <a:pt x="4904239" y="0"/>
                  <a:pt x="4972473" y="68235"/>
                  <a:pt x="4972473" y="152406"/>
                </a:cubicBezTo>
                <a:lnTo>
                  <a:pt x="4972473" y="5366167"/>
                </a:lnTo>
                <a:cubicBezTo>
                  <a:pt x="4972473" y="5450339"/>
                  <a:pt x="4904239" y="5518573"/>
                  <a:pt x="4820067" y="5518573"/>
                </a:cubicBezTo>
                <a:lnTo>
                  <a:pt x="152406" y="5518573"/>
                </a:lnTo>
                <a:cubicBezTo>
                  <a:pt x="68235" y="5518573"/>
                  <a:pt x="0" y="5450339"/>
                  <a:pt x="0" y="5366167"/>
                </a:cubicBezTo>
                <a:lnTo>
                  <a:pt x="0" y="152406"/>
                </a:lnTo>
                <a:cubicBezTo>
                  <a:pt x="0" y="68291"/>
                  <a:pt x="68291" y="0"/>
                  <a:pt x="152406" y="0"/>
                </a:cubicBezTo>
                <a:close/>
              </a:path>
            </a:pathLst>
          </a:custGeom>
          <a:solidFill>
            <a:srgbClr val="1A2A3A">
              <a:alpha val="70196"/>
            </a:srgbClr>
          </a:solidFill>
          <a:ln w="6773">
            <a:solidFill>
              <a:srgbClr val="4A5D6A">
                <a:alpha val="40000"/>
              </a:srgbClr>
            </a:solidFill>
            <a:prstDash val="solid"/>
          </a:ln>
        </p:spPr>
      </p:sp>
      <p:sp>
        <p:nvSpPr>
          <p:cNvPr id="22" name="Text 19"/>
          <p:cNvSpPr/>
          <p:nvPr/>
        </p:nvSpPr>
        <p:spPr>
          <a:xfrm>
            <a:off x="10966874" y="2865127"/>
            <a:ext cx="4584700" cy="355600"/>
          </a:xfrm>
          <a:prstGeom prst="rect">
            <a:avLst/>
          </a:prstGeom>
          <a:noFill/>
          <a:ln/>
        </p:spPr>
        <p:txBody>
          <a:bodyPr wrap="square" lIns="0" tIns="0" rIns="0" bIns="0" rtlCol="0" anchor="ctr"/>
          <a:lstStyle/>
          <a:p>
            <a:pPr algn="ctr">
              <a:lnSpc>
                <a:spcPct val="120000"/>
              </a:lnSpc>
            </a:pPr>
            <a:r>
              <a:rPr lang="en-US" sz="2000" b="1" dirty="0">
                <a:solidFill>
                  <a:srgbClr val="C0A062"/>
                </a:solidFill>
                <a:latin typeface="Liter" pitchFamily="34" charset="0"/>
                <a:ea typeface="Liter" pitchFamily="34" charset="-122"/>
                <a:cs typeface="Liter" pitchFamily="34" charset="-120"/>
              </a:rPr>
              <a:t>Historic First Image</a:t>
            </a:r>
            <a:endParaRPr lang="en-US" sz="1600" dirty="0"/>
          </a:p>
        </p:txBody>
      </p:sp>
      <p:pic>
        <p:nvPicPr>
          <p:cNvPr id="23" name="Image 1" descr="https://kimi-web-img.moonshot.cn/img/upload.wikimedia.org/ca6aae1b758c7b9192f2260b0bf9b880dc5bb5fe.jpg">    </p:cNvPr>
          <p:cNvPicPr>
            <a:picLocks noChangeAspect="1"/>
          </p:cNvPicPr>
          <p:nvPr/>
        </p:nvPicPr>
        <p:blipFill>
          <a:blip r:embed="rId2"/>
          <a:srcRect l="0" r="0" t="27208" b="27208"/>
          <a:stretch/>
        </p:blipFill>
        <p:spPr>
          <a:xfrm>
            <a:off x="11030374" y="3423927"/>
            <a:ext cx="4457700" cy="2032000"/>
          </a:xfrm>
          <a:prstGeom prst="roundRect">
            <a:avLst>
              <a:gd name="adj" fmla="val 5000"/>
            </a:avLst>
          </a:prstGeom>
        </p:spPr>
      </p:pic>
      <p:sp>
        <p:nvSpPr>
          <p:cNvPr id="24" name="Shape 20"/>
          <p:cNvSpPr/>
          <p:nvPr/>
        </p:nvSpPr>
        <p:spPr>
          <a:xfrm>
            <a:off x="11030374" y="5659127"/>
            <a:ext cx="4457700" cy="1168400"/>
          </a:xfrm>
          <a:custGeom>
            <a:avLst/>
            <a:gdLst/>
            <a:ahLst/>
            <a:cxnLst/>
            <a:rect l="l" t="t" r="r" b="b"/>
            <a:pathLst>
              <a:path w="4457700" h="1168400">
                <a:moveTo>
                  <a:pt x="101604" y="0"/>
                </a:moveTo>
                <a:lnTo>
                  <a:pt x="4356096" y="0"/>
                </a:lnTo>
                <a:cubicBezTo>
                  <a:pt x="4412210" y="0"/>
                  <a:pt x="4457700" y="45490"/>
                  <a:pt x="4457700" y="101604"/>
                </a:cubicBezTo>
                <a:lnTo>
                  <a:pt x="4457700" y="1066796"/>
                </a:lnTo>
                <a:cubicBezTo>
                  <a:pt x="4457700" y="1122910"/>
                  <a:pt x="4412210" y="1168400"/>
                  <a:pt x="4356096" y="1168400"/>
                </a:cubicBezTo>
                <a:lnTo>
                  <a:pt x="101604" y="1168400"/>
                </a:lnTo>
                <a:cubicBezTo>
                  <a:pt x="45490" y="1168400"/>
                  <a:pt x="0" y="1122910"/>
                  <a:pt x="0" y="1066796"/>
                </a:cubicBezTo>
                <a:lnTo>
                  <a:pt x="0" y="101604"/>
                </a:lnTo>
                <a:cubicBezTo>
                  <a:pt x="0" y="45527"/>
                  <a:pt x="45527" y="0"/>
                  <a:pt x="101604" y="0"/>
                </a:cubicBezTo>
                <a:close/>
              </a:path>
            </a:pathLst>
          </a:custGeom>
          <a:solidFill>
            <a:srgbClr val="05070A">
              <a:alpha val="50196"/>
            </a:srgbClr>
          </a:solidFill>
          <a:ln/>
        </p:spPr>
      </p:sp>
      <p:sp>
        <p:nvSpPr>
          <p:cNvPr id="25" name="Text 21"/>
          <p:cNvSpPr/>
          <p:nvPr/>
        </p:nvSpPr>
        <p:spPr>
          <a:xfrm>
            <a:off x="11182774" y="5811527"/>
            <a:ext cx="4241800" cy="863600"/>
          </a:xfrm>
          <a:prstGeom prst="rect">
            <a:avLst/>
          </a:prstGeom>
          <a:noFill/>
          <a:ln/>
        </p:spPr>
        <p:txBody>
          <a:bodyPr wrap="square" lIns="0" tIns="0" rIns="0" bIns="0" rtlCol="0" anchor="ctr"/>
          <a:lstStyle/>
          <a:p>
            <a:pPr>
              <a:lnSpc>
                <a:spcPct val="140000"/>
              </a:lnSpc>
            </a:pPr>
            <a:r>
              <a:rPr lang="en-US" sz="1400" b="1" dirty="0">
                <a:solidFill>
                  <a:srgbClr val="C0A062"/>
                </a:solidFill>
                <a:latin typeface="Quattrocento Sans" pitchFamily="34" charset="0"/>
                <a:ea typeface="Quattrocento Sans" pitchFamily="34" charset="-122"/>
                <a:cs typeface="Quattrocento Sans" pitchFamily="34" charset="-120"/>
              </a:rPr>
              <a:t>April 10, 2019:</a:t>
            </a:r>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Event Horizon Telescope captured the first image of a black hole—M87*—revealing a bright ring of hot gas orbiting the event horizon.</a:t>
            </a:r>
            <a:endParaRPr lang="en-US" sz="1600" dirty="0"/>
          </a:p>
        </p:txBody>
      </p:sp>
      <p:sp>
        <p:nvSpPr>
          <p:cNvPr id="26" name="Shape 22"/>
          <p:cNvSpPr/>
          <p:nvPr/>
        </p:nvSpPr>
        <p:spPr>
          <a:xfrm>
            <a:off x="11030374" y="6983102"/>
            <a:ext cx="4457700" cy="889000"/>
          </a:xfrm>
          <a:custGeom>
            <a:avLst/>
            <a:gdLst/>
            <a:ahLst/>
            <a:cxnLst/>
            <a:rect l="l" t="t" r="r" b="b"/>
            <a:pathLst>
              <a:path w="4457700" h="889000">
                <a:moveTo>
                  <a:pt x="101604" y="0"/>
                </a:moveTo>
                <a:lnTo>
                  <a:pt x="4356096" y="0"/>
                </a:lnTo>
                <a:cubicBezTo>
                  <a:pt x="4412210" y="0"/>
                  <a:pt x="4457700" y="45490"/>
                  <a:pt x="4457700" y="101604"/>
                </a:cubicBezTo>
                <a:lnTo>
                  <a:pt x="4457700" y="787396"/>
                </a:lnTo>
                <a:cubicBezTo>
                  <a:pt x="4457700" y="843510"/>
                  <a:pt x="4412210" y="889000"/>
                  <a:pt x="4356096" y="889000"/>
                </a:cubicBezTo>
                <a:lnTo>
                  <a:pt x="101604" y="889000"/>
                </a:lnTo>
                <a:cubicBezTo>
                  <a:pt x="45490" y="889000"/>
                  <a:pt x="0" y="843510"/>
                  <a:pt x="0" y="787396"/>
                </a:cubicBezTo>
                <a:lnTo>
                  <a:pt x="0" y="101604"/>
                </a:lnTo>
                <a:cubicBezTo>
                  <a:pt x="0" y="45527"/>
                  <a:pt x="45527" y="0"/>
                  <a:pt x="101604" y="0"/>
                </a:cubicBezTo>
                <a:close/>
              </a:path>
            </a:pathLst>
          </a:custGeom>
          <a:solidFill>
            <a:srgbClr val="05070A">
              <a:alpha val="50196"/>
            </a:srgbClr>
          </a:solidFill>
          <a:ln/>
        </p:spPr>
      </p:sp>
      <p:sp>
        <p:nvSpPr>
          <p:cNvPr id="27" name="Text 23"/>
          <p:cNvSpPr/>
          <p:nvPr/>
        </p:nvSpPr>
        <p:spPr>
          <a:xfrm>
            <a:off x="11182774" y="7135502"/>
            <a:ext cx="4241800" cy="584200"/>
          </a:xfrm>
          <a:prstGeom prst="rect">
            <a:avLst/>
          </a:prstGeom>
          <a:noFill/>
          <a:ln/>
        </p:spPr>
        <p:txBody>
          <a:bodyPr wrap="square" lIns="0" tIns="0" rIns="0" bIns="0" rtlCol="0" anchor="ctr"/>
          <a:lstStyle/>
          <a:p>
            <a:pPr>
              <a:lnSpc>
                <a:spcPct val="140000"/>
              </a:lnSpc>
            </a:pPr>
            <a:r>
              <a:rPr lang="en-US" sz="1400" b="1" dirty="0">
                <a:solidFill>
                  <a:srgbClr val="C0A062"/>
                </a:solidFill>
                <a:latin typeface="Quattrocento Sans" pitchFamily="34" charset="0"/>
                <a:ea typeface="Quattrocento Sans" pitchFamily="34" charset="-122"/>
                <a:cs typeface="Quattrocento Sans" pitchFamily="34" charset="-120"/>
              </a:rPr>
              <a:t>Size:</a:t>
            </a:r>
            <a:pPr>
              <a:lnSpc>
                <a:spcPct val="14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40 billion km across, 6.5 billion times the Sun's mass</a:t>
            </a:r>
            <a:endParaRPr lang="en-US" sz="1600" dirty="0"/>
          </a:p>
        </p:txBody>
      </p:sp>
      <p:sp>
        <p:nvSpPr>
          <p:cNvPr id="28" name="Shape 24"/>
          <p:cNvSpPr/>
          <p:nvPr/>
        </p:nvSpPr>
        <p:spPr>
          <a:xfrm>
            <a:off x="10772987" y="8333111"/>
            <a:ext cx="4972473" cy="2343573"/>
          </a:xfrm>
          <a:custGeom>
            <a:avLst/>
            <a:gdLst/>
            <a:ahLst/>
            <a:cxnLst/>
            <a:rect l="l" t="t" r="r" b="b"/>
            <a:pathLst>
              <a:path w="4972473" h="2343573">
                <a:moveTo>
                  <a:pt x="152403" y="0"/>
                </a:moveTo>
                <a:lnTo>
                  <a:pt x="4820071" y="0"/>
                </a:lnTo>
                <a:cubicBezTo>
                  <a:pt x="4904240" y="0"/>
                  <a:pt x="4972473" y="68233"/>
                  <a:pt x="4972473" y="152403"/>
                </a:cubicBezTo>
                <a:lnTo>
                  <a:pt x="4972473" y="2191171"/>
                </a:lnTo>
                <a:cubicBezTo>
                  <a:pt x="4972473" y="2275340"/>
                  <a:pt x="4904240" y="2343573"/>
                  <a:pt x="4820071" y="2343573"/>
                </a:cubicBezTo>
                <a:lnTo>
                  <a:pt x="152403" y="2343573"/>
                </a:lnTo>
                <a:cubicBezTo>
                  <a:pt x="68233" y="2343573"/>
                  <a:pt x="0" y="2275340"/>
                  <a:pt x="0" y="2191171"/>
                </a:cubicBezTo>
                <a:lnTo>
                  <a:pt x="0" y="152403"/>
                </a:lnTo>
                <a:cubicBezTo>
                  <a:pt x="0" y="68289"/>
                  <a:pt x="68289" y="0"/>
                  <a:pt x="152403" y="0"/>
                </a:cubicBezTo>
                <a:close/>
              </a:path>
            </a:pathLst>
          </a:custGeom>
          <a:solidFill>
            <a:srgbClr val="1A2A3A">
              <a:alpha val="70196"/>
            </a:srgbClr>
          </a:solidFill>
          <a:ln w="6773">
            <a:solidFill>
              <a:srgbClr val="4A5D6A">
                <a:alpha val="40000"/>
              </a:srgbClr>
            </a:solidFill>
            <a:prstDash val="solid"/>
          </a:ln>
        </p:spPr>
      </p:sp>
      <p:sp>
        <p:nvSpPr>
          <p:cNvPr id="29" name="Text 25"/>
          <p:cNvSpPr/>
          <p:nvPr/>
        </p:nvSpPr>
        <p:spPr>
          <a:xfrm>
            <a:off x="10973224" y="8590496"/>
            <a:ext cx="4572000" cy="355600"/>
          </a:xfrm>
          <a:prstGeom prst="rect">
            <a:avLst/>
          </a:prstGeom>
          <a:noFill/>
          <a:ln/>
        </p:spPr>
        <p:txBody>
          <a:bodyPr wrap="square" lIns="0" tIns="0" rIns="0" bIns="0" rtlCol="0" anchor="ctr"/>
          <a:lstStyle/>
          <a:p>
            <a:pPr algn="ctr">
              <a:lnSpc>
                <a:spcPct val="130000"/>
              </a:lnSpc>
            </a:pPr>
            <a:r>
              <a:rPr lang="en-US" sz="1800" b="1" dirty="0">
                <a:solidFill>
                  <a:srgbClr val="C0A062"/>
                </a:solidFill>
                <a:latin typeface="Liter" pitchFamily="34" charset="0"/>
                <a:ea typeface="Liter" pitchFamily="34" charset="-122"/>
                <a:cs typeface="Liter" pitchFamily="34" charset="-120"/>
              </a:rPr>
              <a:t>LIGO Breakthroughs</a:t>
            </a:r>
            <a:endParaRPr lang="en-US" sz="1600" dirty="0"/>
          </a:p>
        </p:txBody>
      </p:sp>
      <p:sp>
        <p:nvSpPr>
          <p:cNvPr id="30" name="Shape 26"/>
          <p:cNvSpPr/>
          <p:nvPr/>
        </p:nvSpPr>
        <p:spPr>
          <a:xfrm>
            <a:off x="11055774" y="9136596"/>
            <a:ext cx="177800" cy="177800"/>
          </a:xfrm>
          <a:custGeom>
            <a:avLst/>
            <a:gdLst/>
            <a:ahLst/>
            <a:cxnLst/>
            <a:rect l="l" t="t" r="r" b="b"/>
            <a:pathLst>
              <a:path w="177800" h="177800">
                <a:moveTo>
                  <a:pt x="88900" y="177800"/>
                </a:moveTo>
                <a:cubicBezTo>
                  <a:pt x="137965" y="177800"/>
                  <a:pt x="177800" y="137965"/>
                  <a:pt x="177800" y="88900"/>
                </a:cubicBezTo>
                <a:cubicBezTo>
                  <a:pt x="177800" y="39835"/>
                  <a:pt x="137965" y="0"/>
                  <a:pt x="88900" y="0"/>
                </a:cubicBezTo>
                <a:cubicBezTo>
                  <a:pt x="39835" y="0"/>
                  <a:pt x="0" y="39835"/>
                  <a:pt x="0" y="88900"/>
                </a:cubicBezTo>
                <a:cubicBezTo>
                  <a:pt x="0" y="137965"/>
                  <a:pt x="39835" y="177800"/>
                  <a:pt x="88900" y="177800"/>
                </a:cubicBezTo>
                <a:close/>
                <a:moveTo>
                  <a:pt x="118209" y="73863"/>
                </a:moveTo>
                <a:lnTo>
                  <a:pt x="90428" y="118313"/>
                </a:lnTo>
                <a:cubicBezTo>
                  <a:pt x="88969" y="120640"/>
                  <a:pt x="86469" y="122099"/>
                  <a:pt x="83726" y="122238"/>
                </a:cubicBezTo>
                <a:cubicBezTo>
                  <a:pt x="80982" y="122376"/>
                  <a:pt x="78343" y="121126"/>
                  <a:pt x="76711" y="118904"/>
                </a:cubicBezTo>
                <a:lnTo>
                  <a:pt x="60042" y="96679"/>
                </a:lnTo>
                <a:cubicBezTo>
                  <a:pt x="57264" y="92998"/>
                  <a:pt x="58028" y="87789"/>
                  <a:pt x="61709" y="85011"/>
                </a:cubicBezTo>
                <a:cubicBezTo>
                  <a:pt x="65390" y="82233"/>
                  <a:pt x="70599" y="82996"/>
                  <a:pt x="73377" y="86678"/>
                </a:cubicBezTo>
                <a:lnTo>
                  <a:pt x="82753" y="99179"/>
                </a:lnTo>
                <a:lnTo>
                  <a:pt x="104076" y="65043"/>
                </a:lnTo>
                <a:cubicBezTo>
                  <a:pt x="106506" y="61153"/>
                  <a:pt x="111646" y="59938"/>
                  <a:pt x="115570" y="62404"/>
                </a:cubicBezTo>
                <a:cubicBezTo>
                  <a:pt x="119494" y="64869"/>
                  <a:pt x="120675" y="69974"/>
                  <a:pt x="118209" y="73898"/>
                </a:cubicBezTo>
                <a:close/>
              </a:path>
            </a:pathLst>
          </a:custGeom>
          <a:solidFill>
            <a:srgbClr val="C0A062"/>
          </a:solidFill>
          <a:ln/>
        </p:spPr>
      </p:sp>
      <p:sp>
        <p:nvSpPr>
          <p:cNvPr id="31" name="Text 27"/>
          <p:cNvSpPr/>
          <p:nvPr/>
        </p:nvSpPr>
        <p:spPr>
          <a:xfrm>
            <a:off x="11354224" y="9098496"/>
            <a:ext cx="3467100" cy="254000"/>
          </a:xfrm>
          <a:prstGeom prst="rect">
            <a:avLst/>
          </a:prstGeom>
          <a:noFill/>
          <a:ln/>
        </p:spPr>
        <p:txBody>
          <a:bodyPr wrap="square" lIns="0" tIns="0" rIns="0" bIns="0" rtlCol="0" anchor="ctr"/>
          <a:lstStyle/>
          <a:p>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Sept 2015: First gravitational wave detection</a:t>
            </a:r>
            <a:endParaRPr lang="en-US" sz="1600" dirty="0"/>
          </a:p>
        </p:txBody>
      </p:sp>
      <p:sp>
        <p:nvSpPr>
          <p:cNvPr id="32" name="Shape 28"/>
          <p:cNvSpPr/>
          <p:nvPr/>
        </p:nvSpPr>
        <p:spPr>
          <a:xfrm>
            <a:off x="11055774" y="9492196"/>
            <a:ext cx="177800" cy="177800"/>
          </a:xfrm>
          <a:custGeom>
            <a:avLst/>
            <a:gdLst/>
            <a:ahLst/>
            <a:cxnLst/>
            <a:rect l="l" t="t" r="r" b="b"/>
            <a:pathLst>
              <a:path w="177800" h="177800">
                <a:moveTo>
                  <a:pt x="88900" y="177800"/>
                </a:moveTo>
                <a:cubicBezTo>
                  <a:pt x="137965" y="177800"/>
                  <a:pt x="177800" y="137965"/>
                  <a:pt x="177800" y="88900"/>
                </a:cubicBezTo>
                <a:cubicBezTo>
                  <a:pt x="177800" y="39835"/>
                  <a:pt x="137965" y="0"/>
                  <a:pt x="88900" y="0"/>
                </a:cubicBezTo>
                <a:cubicBezTo>
                  <a:pt x="39835" y="0"/>
                  <a:pt x="0" y="39835"/>
                  <a:pt x="0" y="88900"/>
                </a:cubicBezTo>
                <a:cubicBezTo>
                  <a:pt x="0" y="137965"/>
                  <a:pt x="39835" y="177800"/>
                  <a:pt x="88900" y="177800"/>
                </a:cubicBezTo>
                <a:close/>
                <a:moveTo>
                  <a:pt x="118209" y="73863"/>
                </a:moveTo>
                <a:lnTo>
                  <a:pt x="90428" y="118313"/>
                </a:lnTo>
                <a:cubicBezTo>
                  <a:pt x="88969" y="120640"/>
                  <a:pt x="86469" y="122099"/>
                  <a:pt x="83726" y="122238"/>
                </a:cubicBezTo>
                <a:cubicBezTo>
                  <a:pt x="80982" y="122376"/>
                  <a:pt x="78343" y="121126"/>
                  <a:pt x="76711" y="118904"/>
                </a:cubicBezTo>
                <a:lnTo>
                  <a:pt x="60042" y="96679"/>
                </a:lnTo>
                <a:cubicBezTo>
                  <a:pt x="57264" y="92998"/>
                  <a:pt x="58028" y="87789"/>
                  <a:pt x="61709" y="85011"/>
                </a:cubicBezTo>
                <a:cubicBezTo>
                  <a:pt x="65390" y="82233"/>
                  <a:pt x="70599" y="82996"/>
                  <a:pt x="73377" y="86678"/>
                </a:cubicBezTo>
                <a:lnTo>
                  <a:pt x="82753" y="99179"/>
                </a:lnTo>
                <a:lnTo>
                  <a:pt x="104076" y="65043"/>
                </a:lnTo>
                <a:cubicBezTo>
                  <a:pt x="106506" y="61153"/>
                  <a:pt x="111646" y="59938"/>
                  <a:pt x="115570" y="62404"/>
                </a:cubicBezTo>
                <a:cubicBezTo>
                  <a:pt x="119494" y="64869"/>
                  <a:pt x="120675" y="69974"/>
                  <a:pt x="118209" y="73898"/>
                </a:cubicBezTo>
                <a:close/>
              </a:path>
            </a:pathLst>
          </a:custGeom>
          <a:solidFill>
            <a:srgbClr val="C0A062"/>
          </a:solidFill>
          <a:ln/>
        </p:spPr>
      </p:sp>
      <p:sp>
        <p:nvSpPr>
          <p:cNvPr id="33" name="Text 29"/>
          <p:cNvSpPr/>
          <p:nvPr/>
        </p:nvSpPr>
        <p:spPr>
          <a:xfrm>
            <a:off x="11354224" y="9454096"/>
            <a:ext cx="4000500" cy="254000"/>
          </a:xfrm>
          <a:prstGeom prst="rect">
            <a:avLst/>
          </a:prstGeom>
          <a:noFill/>
          <a:ln/>
        </p:spPr>
        <p:txBody>
          <a:bodyPr wrap="square" lIns="0" tIns="0" rIns="0" bIns="0" rtlCol="0" anchor="ctr"/>
          <a:lstStyle/>
          <a:p>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GW150914: Two black holes merged 1.3B years ago</a:t>
            </a:r>
            <a:endParaRPr lang="en-US" sz="1600" dirty="0"/>
          </a:p>
        </p:txBody>
      </p:sp>
      <p:sp>
        <p:nvSpPr>
          <p:cNvPr id="34" name="Shape 30"/>
          <p:cNvSpPr/>
          <p:nvPr/>
        </p:nvSpPr>
        <p:spPr>
          <a:xfrm>
            <a:off x="11055774" y="9847796"/>
            <a:ext cx="177800" cy="177800"/>
          </a:xfrm>
          <a:custGeom>
            <a:avLst/>
            <a:gdLst/>
            <a:ahLst/>
            <a:cxnLst/>
            <a:rect l="l" t="t" r="r" b="b"/>
            <a:pathLst>
              <a:path w="177800" h="177800">
                <a:moveTo>
                  <a:pt x="88900" y="177800"/>
                </a:moveTo>
                <a:cubicBezTo>
                  <a:pt x="137965" y="177800"/>
                  <a:pt x="177800" y="137965"/>
                  <a:pt x="177800" y="88900"/>
                </a:cubicBezTo>
                <a:cubicBezTo>
                  <a:pt x="177800" y="39835"/>
                  <a:pt x="137965" y="0"/>
                  <a:pt x="88900" y="0"/>
                </a:cubicBezTo>
                <a:cubicBezTo>
                  <a:pt x="39835" y="0"/>
                  <a:pt x="0" y="39835"/>
                  <a:pt x="0" y="88900"/>
                </a:cubicBezTo>
                <a:cubicBezTo>
                  <a:pt x="0" y="137965"/>
                  <a:pt x="39835" y="177800"/>
                  <a:pt x="88900" y="177800"/>
                </a:cubicBezTo>
                <a:close/>
                <a:moveTo>
                  <a:pt x="118209" y="73863"/>
                </a:moveTo>
                <a:lnTo>
                  <a:pt x="90428" y="118313"/>
                </a:lnTo>
                <a:cubicBezTo>
                  <a:pt x="88969" y="120640"/>
                  <a:pt x="86469" y="122099"/>
                  <a:pt x="83726" y="122238"/>
                </a:cubicBezTo>
                <a:cubicBezTo>
                  <a:pt x="80982" y="122376"/>
                  <a:pt x="78343" y="121126"/>
                  <a:pt x="76711" y="118904"/>
                </a:cubicBezTo>
                <a:lnTo>
                  <a:pt x="60042" y="96679"/>
                </a:lnTo>
                <a:cubicBezTo>
                  <a:pt x="57264" y="92998"/>
                  <a:pt x="58028" y="87789"/>
                  <a:pt x="61709" y="85011"/>
                </a:cubicBezTo>
                <a:cubicBezTo>
                  <a:pt x="65390" y="82233"/>
                  <a:pt x="70599" y="82996"/>
                  <a:pt x="73377" y="86678"/>
                </a:cubicBezTo>
                <a:lnTo>
                  <a:pt x="82753" y="99179"/>
                </a:lnTo>
                <a:lnTo>
                  <a:pt x="104076" y="65043"/>
                </a:lnTo>
                <a:cubicBezTo>
                  <a:pt x="106506" y="61153"/>
                  <a:pt x="111646" y="59938"/>
                  <a:pt x="115570" y="62404"/>
                </a:cubicBezTo>
                <a:cubicBezTo>
                  <a:pt x="119494" y="64869"/>
                  <a:pt x="120675" y="69974"/>
                  <a:pt x="118209" y="73898"/>
                </a:cubicBezTo>
                <a:close/>
              </a:path>
            </a:pathLst>
          </a:custGeom>
          <a:solidFill>
            <a:srgbClr val="C0A062"/>
          </a:solidFill>
          <a:ln/>
        </p:spPr>
      </p:sp>
      <p:sp>
        <p:nvSpPr>
          <p:cNvPr id="35" name="Text 31"/>
          <p:cNvSpPr/>
          <p:nvPr/>
        </p:nvSpPr>
        <p:spPr>
          <a:xfrm>
            <a:off x="11354224" y="9809696"/>
            <a:ext cx="3302000" cy="254000"/>
          </a:xfrm>
          <a:prstGeom prst="rect">
            <a:avLst/>
          </a:prstGeom>
          <a:noFill/>
          <a:ln/>
        </p:spPr>
        <p:txBody>
          <a:bodyPr wrap="square" lIns="0" tIns="0" rIns="0" bIns="0" rtlCol="0" anchor="ctr"/>
          <a:lstStyle/>
          <a:p>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Jan 2025: Clearest signal ever (GW250114)</a:t>
            </a:r>
            <a:endParaRPr lang="en-US" sz="1600" dirty="0"/>
          </a:p>
        </p:txBody>
      </p:sp>
      <p:sp>
        <p:nvSpPr>
          <p:cNvPr id="36" name="Shape 32"/>
          <p:cNvSpPr/>
          <p:nvPr/>
        </p:nvSpPr>
        <p:spPr>
          <a:xfrm>
            <a:off x="11055774" y="10203396"/>
            <a:ext cx="177800" cy="177800"/>
          </a:xfrm>
          <a:custGeom>
            <a:avLst/>
            <a:gdLst/>
            <a:ahLst/>
            <a:cxnLst/>
            <a:rect l="l" t="t" r="r" b="b"/>
            <a:pathLst>
              <a:path w="177800" h="177800">
                <a:moveTo>
                  <a:pt x="88900" y="177800"/>
                </a:moveTo>
                <a:cubicBezTo>
                  <a:pt x="137965" y="177800"/>
                  <a:pt x="177800" y="137965"/>
                  <a:pt x="177800" y="88900"/>
                </a:cubicBezTo>
                <a:cubicBezTo>
                  <a:pt x="177800" y="39835"/>
                  <a:pt x="137965" y="0"/>
                  <a:pt x="88900" y="0"/>
                </a:cubicBezTo>
                <a:cubicBezTo>
                  <a:pt x="39835" y="0"/>
                  <a:pt x="0" y="39835"/>
                  <a:pt x="0" y="88900"/>
                </a:cubicBezTo>
                <a:cubicBezTo>
                  <a:pt x="0" y="137965"/>
                  <a:pt x="39835" y="177800"/>
                  <a:pt x="88900" y="177800"/>
                </a:cubicBezTo>
                <a:close/>
                <a:moveTo>
                  <a:pt x="118209" y="73863"/>
                </a:moveTo>
                <a:lnTo>
                  <a:pt x="90428" y="118313"/>
                </a:lnTo>
                <a:cubicBezTo>
                  <a:pt x="88969" y="120640"/>
                  <a:pt x="86469" y="122099"/>
                  <a:pt x="83726" y="122238"/>
                </a:cubicBezTo>
                <a:cubicBezTo>
                  <a:pt x="80982" y="122376"/>
                  <a:pt x="78343" y="121126"/>
                  <a:pt x="76711" y="118904"/>
                </a:cubicBezTo>
                <a:lnTo>
                  <a:pt x="60042" y="96679"/>
                </a:lnTo>
                <a:cubicBezTo>
                  <a:pt x="57264" y="92998"/>
                  <a:pt x="58028" y="87789"/>
                  <a:pt x="61709" y="85011"/>
                </a:cubicBezTo>
                <a:cubicBezTo>
                  <a:pt x="65390" y="82233"/>
                  <a:pt x="70599" y="82996"/>
                  <a:pt x="73377" y="86678"/>
                </a:cubicBezTo>
                <a:lnTo>
                  <a:pt x="82753" y="99179"/>
                </a:lnTo>
                <a:lnTo>
                  <a:pt x="104076" y="65043"/>
                </a:lnTo>
                <a:cubicBezTo>
                  <a:pt x="106506" y="61153"/>
                  <a:pt x="111646" y="59938"/>
                  <a:pt x="115570" y="62404"/>
                </a:cubicBezTo>
                <a:cubicBezTo>
                  <a:pt x="119494" y="64869"/>
                  <a:pt x="120675" y="69974"/>
                  <a:pt x="118209" y="73898"/>
                </a:cubicBezTo>
                <a:close/>
              </a:path>
            </a:pathLst>
          </a:custGeom>
          <a:solidFill>
            <a:srgbClr val="C0A062"/>
          </a:solidFill>
          <a:ln/>
        </p:spPr>
      </p:sp>
      <p:sp>
        <p:nvSpPr>
          <p:cNvPr id="37" name="Text 33"/>
          <p:cNvSpPr/>
          <p:nvPr/>
        </p:nvSpPr>
        <p:spPr>
          <a:xfrm>
            <a:off x="11354224" y="10165296"/>
            <a:ext cx="2882900" cy="254000"/>
          </a:xfrm>
          <a:prstGeom prst="rect">
            <a:avLst/>
          </a:prstGeom>
          <a:noFill/>
          <a:ln/>
        </p:spPr>
        <p:txBody>
          <a:bodyPr wrap="square" lIns="0" tIns="0" rIns="0" bIns="0" rtlCol="0" anchor="ctr"/>
          <a:lstStyle/>
          <a:p>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Validated Einstein's general relativity</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mos.cms.futurecdn.net/9a01aa81aac1283fe24cd13cb8099fe919a7b034.jpeg">    </p:cNvPr>
          <p:cNvPicPr>
            <a:picLocks noChangeAspect="1"/>
          </p:cNvPicPr>
          <p:nvPr/>
        </p:nvPicPr>
        <p:blipFill>
          <a:blip r:embed="rId1">
            <a:alphaModFix amt="20000"/>
          </a:blip>
          <a:srcRect l="0" r="0" t="24955" b="2495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2419773" cy="413173"/>
          </a:xfrm>
          <a:custGeom>
            <a:avLst/>
            <a:gdLst/>
            <a:ahLst/>
            <a:cxnLst/>
            <a:rect l="l" t="t" r="r" b="b"/>
            <a:pathLst>
              <a:path w="2419773" h="413173">
                <a:moveTo>
                  <a:pt x="206587" y="0"/>
                </a:moveTo>
                <a:lnTo>
                  <a:pt x="2213187" y="0"/>
                </a:lnTo>
                <a:cubicBezTo>
                  <a:pt x="2327281" y="0"/>
                  <a:pt x="2419773" y="92492"/>
                  <a:pt x="2419773" y="206587"/>
                </a:cubicBezTo>
                <a:lnTo>
                  <a:pt x="2419773" y="206587"/>
                </a:lnTo>
                <a:cubicBezTo>
                  <a:pt x="2419773" y="320681"/>
                  <a:pt x="2327281" y="413173"/>
                  <a:pt x="22131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58"/>
            <a:ext cx="2087457"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The Great Minds</a:t>
            </a:r>
            <a:endParaRPr lang="en-US" sz="1600" dirty="0"/>
          </a:p>
        </p:txBody>
      </p:sp>
      <p:sp>
        <p:nvSpPr>
          <p:cNvPr id="6" name="Text 3"/>
          <p:cNvSpPr/>
          <p:nvPr/>
        </p:nvSpPr>
        <p:spPr>
          <a:xfrm>
            <a:off x="508000" y="1080343"/>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Visionaries of the Cosmos</a:t>
            </a:r>
            <a:endParaRPr lang="en-US" sz="1600" dirty="0"/>
          </a:p>
        </p:txBody>
      </p:sp>
      <p:sp>
        <p:nvSpPr>
          <p:cNvPr id="7" name="Text 4"/>
          <p:cNvSpPr/>
          <p:nvPr/>
        </p:nvSpPr>
        <p:spPr>
          <a:xfrm>
            <a:off x="508000" y="1791543"/>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The scientists who dared to understand the infinite</a:t>
            </a:r>
            <a:endParaRPr lang="en-US" sz="1600" dirty="0"/>
          </a:p>
        </p:txBody>
      </p:sp>
      <p:sp>
        <p:nvSpPr>
          <p:cNvPr id="8" name="Shape 5"/>
          <p:cNvSpPr/>
          <p:nvPr/>
        </p:nvSpPr>
        <p:spPr>
          <a:xfrm>
            <a:off x="508000" y="2350343"/>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11387" y="2607730"/>
            <a:ext cx="7461673" cy="6686973"/>
          </a:xfrm>
          <a:custGeom>
            <a:avLst/>
            <a:gdLst/>
            <a:ahLst/>
            <a:cxnLst/>
            <a:rect l="l" t="t" r="r" b="b"/>
            <a:pathLst>
              <a:path w="7461673" h="6686973">
                <a:moveTo>
                  <a:pt x="203217" y="0"/>
                </a:moveTo>
                <a:lnTo>
                  <a:pt x="7258456" y="0"/>
                </a:lnTo>
                <a:cubicBezTo>
                  <a:pt x="7370690" y="0"/>
                  <a:pt x="7461673" y="90983"/>
                  <a:pt x="7461673" y="203217"/>
                </a:cubicBezTo>
                <a:lnTo>
                  <a:pt x="7461673" y="6483756"/>
                </a:lnTo>
                <a:cubicBezTo>
                  <a:pt x="7461673" y="6595990"/>
                  <a:pt x="7370690" y="6686973"/>
                  <a:pt x="7258456" y="6686973"/>
                </a:cubicBezTo>
                <a:lnTo>
                  <a:pt x="203217" y="6686973"/>
                </a:lnTo>
                <a:cubicBezTo>
                  <a:pt x="90983" y="6686973"/>
                  <a:pt x="0" y="6595990"/>
                  <a:pt x="0" y="6483756"/>
                </a:cubicBezTo>
                <a:lnTo>
                  <a:pt x="0" y="203217"/>
                </a:lnTo>
                <a:cubicBezTo>
                  <a:pt x="0" y="91059"/>
                  <a:pt x="91059" y="0"/>
                  <a:pt x="203217" y="0"/>
                </a:cubicBezTo>
                <a:close/>
              </a:path>
            </a:pathLst>
          </a:custGeom>
          <a:solidFill>
            <a:srgbClr val="1A2A3A">
              <a:alpha val="60000"/>
            </a:srgbClr>
          </a:solidFill>
          <a:ln w="6773">
            <a:solidFill>
              <a:srgbClr val="4A5D6A">
                <a:alpha val="40000"/>
              </a:srgbClr>
            </a:solidFill>
            <a:prstDash val="solid"/>
          </a:ln>
        </p:spPr>
      </p:sp>
      <p:sp>
        <p:nvSpPr>
          <p:cNvPr id="10" name="Shape 7"/>
          <p:cNvSpPr/>
          <p:nvPr/>
        </p:nvSpPr>
        <p:spPr>
          <a:xfrm>
            <a:off x="829733" y="2926075"/>
            <a:ext cx="1404620" cy="1404620"/>
          </a:xfrm>
          <a:custGeom>
            <a:avLst/>
            <a:gdLst/>
            <a:ahLst/>
            <a:cxnLst/>
            <a:rect l="l" t="t" r="r" b="b"/>
            <a:pathLst>
              <a:path w="1404620" h="1404620">
                <a:moveTo>
                  <a:pt x="152401" y="0"/>
                </a:moveTo>
                <a:lnTo>
                  <a:pt x="1252219" y="0"/>
                </a:lnTo>
                <a:cubicBezTo>
                  <a:pt x="1336388" y="0"/>
                  <a:pt x="1404620" y="68232"/>
                  <a:pt x="1404620" y="152401"/>
                </a:cubicBezTo>
                <a:lnTo>
                  <a:pt x="1404620" y="1252219"/>
                </a:lnTo>
                <a:cubicBezTo>
                  <a:pt x="1404620" y="1336388"/>
                  <a:pt x="1336388" y="1404620"/>
                  <a:pt x="1252219" y="1404620"/>
                </a:cubicBezTo>
                <a:lnTo>
                  <a:pt x="152401" y="1404620"/>
                </a:lnTo>
                <a:cubicBezTo>
                  <a:pt x="68232" y="1404620"/>
                  <a:pt x="0" y="1336388"/>
                  <a:pt x="0" y="1252219"/>
                </a:cubicBezTo>
                <a:lnTo>
                  <a:pt x="0" y="152401"/>
                </a:lnTo>
                <a:cubicBezTo>
                  <a:pt x="0" y="68289"/>
                  <a:pt x="68289" y="0"/>
                  <a:pt x="152401" y="0"/>
                </a:cubicBezTo>
                <a:close/>
              </a:path>
            </a:pathLst>
          </a:custGeom>
          <a:solidFill>
            <a:srgbClr val="000000">
              <a:alpha val="0"/>
            </a:srgbClr>
          </a:solidFill>
          <a:ln w="20320">
            <a:solidFill>
              <a:srgbClr val="C0A062"/>
            </a:solidFill>
            <a:prstDash val="solid"/>
          </a:ln>
        </p:spPr>
      </p:sp>
      <p:pic>
        <p:nvPicPr>
          <p:cNvPr id="11" name="Image 1" descr="https://kimi-web-img.moonshot.cn/img/science.nasa.gov/672ff5ea943b44d619dc6507f9773b87794bb3c2.webp">    </p:cNvPr>
          <p:cNvPicPr>
            <a:picLocks noChangeAspect="1"/>
          </p:cNvPicPr>
          <p:nvPr/>
        </p:nvPicPr>
        <p:blipFill>
          <a:blip r:embed="rId2"/>
          <a:srcRect l="12278" r="12278" t="0" b="0"/>
          <a:stretch/>
        </p:blipFill>
        <p:spPr>
          <a:xfrm>
            <a:off x="839893" y="2936230"/>
            <a:ext cx="1384300" cy="1384300"/>
          </a:xfrm>
          <a:prstGeom prst="roundRect">
            <a:avLst>
              <a:gd name="adj" fmla="val 11009"/>
            </a:avLst>
          </a:prstGeom>
        </p:spPr>
      </p:pic>
      <p:sp>
        <p:nvSpPr>
          <p:cNvPr id="12" name="Text 8"/>
          <p:cNvSpPr/>
          <p:nvPr/>
        </p:nvSpPr>
        <p:spPr>
          <a:xfrm>
            <a:off x="2495973" y="2915915"/>
            <a:ext cx="5359400" cy="457200"/>
          </a:xfrm>
          <a:prstGeom prst="rect">
            <a:avLst/>
          </a:prstGeom>
          <a:noFill/>
          <a:ln/>
        </p:spPr>
        <p:txBody>
          <a:bodyPr wrap="square" lIns="0" tIns="0" rIns="0" bIns="0" rtlCol="0" anchor="ctr"/>
          <a:lstStyle/>
          <a:p>
            <a:pPr>
              <a:lnSpc>
                <a:spcPct val="100000"/>
              </a:lnSpc>
            </a:pPr>
            <a:r>
              <a:rPr lang="en-US" sz="3000" b="1" dirty="0">
                <a:solidFill>
                  <a:srgbClr val="E0E0E0"/>
                </a:solidFill>
                <a:latin typeface="Liter" pitchFamily="34" charset="0"/>
                <a:ea typeface="Liter" pitchFamily="34" charset="-122"/>
                <a:cs typeface="Liter" pitchFamily="34" charset="-120"/>
              </a:rPr>
              <a:t>Edwin Hubble</a:t>
            </a:r>
            <a:endParaRPr lang="en-US" sz="1600" dirty="0"/>
          </a:p>
        </p:txBody>
      </p:sp>
      <p:sp>
        <p:nvSpPr>
          <p:cNvPr id="13" name="Text 9"/>
          <p:cNvSpPr/>
          <p:nvPr/>
        </p:nvSpPr>
        <p:spPr>
          <a:xfrm>
            <a:off x="2495973" y="3423915"/>
            <a:ext cx="528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Quattrocento Sans" pitchFamily="34" charset="0"/>
                <a:ea typeface="Quattrocento Sans" pitchFamily="34" charset="-122"/>
                <a:cs typeface="Quattrocento Sans" pitchFamily="34" charset="-120"/>
              </a:rPr>
              <a:t>1889 - 1953</a:t>
            </a:r>
            <a:endParaRPr lang="en-US" sz="1600" dirty="0"/>
          </a:p>
        </p:txBody>
      </p:sp>
      <p:sp>
        <p:nvSpPr>
          <p:cNvPr id="14" name="Text 10"/>
          <p:cNvSpPr/>
          <p:nvPr/>
        </p:nvSpPr>
        <p:spPr>
          <a:xfrm>
            <a:off x="2495973" y="3881115"/>
            <a:ext cx="5270500" cy="304800"/>
          </a:xfrm>
          <a:prstGeom prst="rect">
            <a:avLst/>
          </a:prstGeom>
          <a:noFill/>
          <a:ln/>
        </p:spPr>
        <p:txBody>
          <a:bodyPr wrap="square" lIns="0" tIns="0" rIns="0" bIns="0" rtlCol="0" anchor="ctr"/>
          <a:lstStyle/>
          <a:p>
            <a:pPr>
              <a:lnSpc>
                <a:spcPct val="130000"/>
              </a:lnSpc>
            </a:pPr>
            <a:r>
              <a:rPr lang="en-US" sz="1600" dirty="0">
                <a:solidFill>
                  <a:srgbClr val="E0E0E0">
                    <a:alpha val="70000"/>
                  </a:srgbClr>
                </a:solidFill>
                <a:latin typeface="Quattrocento Sans" pitchFamily="34" charset="0"/>
                <a:ea typeface="Quattrocento Sans" pitchFamily="34" charset="-122"/>
                <a:cs typeface="Quattrocento Sans" pitchFamily="34" charset="-120"/>
              </a:rPr>
              <a:t>"The man who discovered the expanding universe"</a:t>
            </a:r>
            <a:endParaRPr lang="en-US" sz="1600" dirty="0"/>
          </a:p>
        </p:txBody>
      </p:sp>
      <p:sp>
        <p:nvSpPr>
          <p:cNvPr id="15" name="Shape 11"/>
          <p:cNvSpPr/>
          <p:nvPr/>
        </p:nvSpPr>
        <p:spPr>
          <a:xfrm>
            <a:off x="819573" y="4541515"/>
            <a:ext cx="6845300" cy="2590800"/>
          </a:xfrm>
          <a:custGeom>
            <a:avLst/>
            <a:gdLst/>
            <a:ahLst/>
            <a:cxnLst/>
            <a:rect l="l" t="t" r="r" b="b"/>
            <a:pathLst>
              <a:path w="6845300" h="2590800">
                <a:moveTo>
                  <a:pt x="101611" y="0"/>
                </a:moveTo>
                <a:lnTo>
                  <a:pt x="6743689" y="0"/>
                </a:lnTo>
                <a:cubicBezTo>
                  <a:pt x="6799807" y="0"/>
                  <a:pt x="6845300" y="45493"/>
                  <a:pt x="6845300" y="101611"/>
                </a:cubicBezTo>
                <a:lnTo>
                  <a:pt x="6845300" y="2489189"/>
                </a:lnTo>
                <a:cubicBezTo>
                  <a:pt x="6845300" y="2545307"/>
                  <a:pt x="6799807" y="2590800"/>
                  <a:pt x="6743689" y="2590800"/>
                </a:cubicBezTo>
                <a:lnTo>
                  <a:pt x="101611" y="2590800"/>
                </a:lnTo>
                <a:cubicBezTo>
                  <a:pt x="45493" y="2590800"/>
                  <a:pt x="0" y="2545307"/>
                  <a:pt x="0" y="2489189"/>
                </a:cubicBezTo>
                <a:lnTo>
                  <a:pt x="0" y="101611"/>
                </a:lnTo>
                <a:cubicBezTo>
                  <a:pt x="0" y="45530"/>
                  <a:pt x="45530" y="0"/>
                  <a:pt x="101611" y="0"/>
                </a:cubicBezTo>
                <a:close/>
              </a:path>
            </a:pathLst>
          </a:custGeom>
          <a:solidFill>
            <a:srgbClr val="05070A">
              <a:alpha val="50196"/>
            </a:srgbClr>
          </a:solidFill>
          <a:ln/>
        </p:spPr>
      </p:sp>
      <p:sp>
        <p:nvSpPr>
          <p:cNvPr id="16" name="Text 12"/>
          <p:cNvSpPr/>
          <p:nvPr/>
        </p:nvSpPr>
        <p:spPr>
          <a:xfrm>
            <a:off x="1022773" y="4744715"/>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Revolutionary Discoveries</a:t>
            </a:r>
            <a:endParaRPr lang="en-US" sz="1600" dirty="0"/>
          </a:p>
        </p:txBody>
      </p:sp>
      <p:sp>
        <p:nvSpPr>
          <p:cNvPr id="17" name="Shape 13"/>
          <p:cNvSpPr/>
          <p:nvPr/>
        </p:nvSpPr>
        <p:spPr>
          <a:xfrm>
            <a:off x="1035473" y="52527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18" name="Text 14"/>
          <p:cNvSpPr/>
          <p:nvPr/>
        </p:nvSpPr>
        <p:spPr>
          <a:xfrm>
            <a:off x="1378373" y="5201915"/>
            <a:ext cx="6184900" cy="6096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1923-24:</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Proved galaxies exist beyond Milky Way by measuring distances to "spiral nebulae"</a:t>
            </a:r>
            <a:endParaRPr lang="en-US" sz="1600" dirty="0"/>
          </a:p>
        </p:txBody>
      </p:sp>
      <p:sp>
        <p:nvSpPr>
          <p:cNvPr id="19" name="Shape 15"/>
          <p:cNvSpPr/>
          <p:nvPr/>
        </p:nvSpPr>
        <p:spPr>
          <a:xfrm>
            <a:off x="1035473" y="59639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20" name="Text 16"/>
          <p:cNvSpPr/>
          <p:nvPr/>
        </p:nvSpPr>
        <p:spPr>
          <a:xfrm>
            <a:off x="1378373" y="5913115"/>
            <a:ext cx="6184900" cy="6096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1929:</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Discovered universe is expanding—galaxies recede faster the farther away they are (Hubble's Law)</a:t>
            </a:r>
            <a:endParaRPr lang="en-US" sz="1600" dirty="0"/>
          </a:p>
        </p:txBody>
      </p:sp>
      <p:sp>
        <p:nvSpPr>
          <p:cNvPr id="21" name="Shape 17"/>
          <p:cNvSpPr/>
          <p:nvPr/>
        </p:nvSpPr>
        <p:spPr>
          <a:xfrm>
            <a:off x="1035473" y="66751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22" name="Text 18"/>
          <p:cNvSpPr/>
          <p:nvPr/>
        </p:nvSpPr>
        <p:spPr>
          <a:xfrm>
            <a:off x="1378373" y="6624315"/>
            <a:ext cx="6057900" cy="3048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Galaxy Classification:</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Created the tuning fork system still used today</a:t>
            </a:r>
            <a:endParaRPr lang="en-US" sz="1600" dirty="0"/>
          </a:p>
        </p:txBody>
      </p:sp>
      <p:sp>
        <p:nvSpPr>
          <p:cNvPr id="23" name="Shape 19"/>
          <p:cNvSpPr/>
          <p:nvPr/>
        </p:nvSpPr>
        <p:spPr>
          <a:xfrm>
            <a:off x="819573" y="7284715"/>
            <a:ext cx="6845300" cy="1397000"/>
          </a:xfrm>
          <a:custGeom>
            <a:avLst/>
            <a:gdLst/>
            <a:ahLst/>
            <a:cxnLst/>
            <a:rect l="l" t="t" r="r" b="b"/>
            <a:pathLst>
              <a:path w="6845300" h="1397000">
                <a:moveTo>
                  <a:pt x="101604" y="0"/>
                </a:moveTo>
                <a:lnTo>
                  <a:pt x="6743696" y="0"/>
                </a:lnTo>
                <a:cubicBezTo>
                  <a:pt x="6799810" y="0"/>
                  <a:pt x="6845300" y="45490"/>
                  <a:pt x="6845300" y="101604"/>
                </a:cubicBezTo>
                <a:lnTo>
                  <a:pt x="6845300" y="1295396"/>
                </a:lnTo>
                <a:cubicBezTo>
                  <a:pt x="6845300" y="1351510"/>
                  <a:pt x="6799810" y="1397000"/>
                  <a:pt x="6743696" y="1397000"/>
                </a:cubicBezTo>
                <a:lnTo>
                  <a:pt x="101604" y="1397000"/>
                </a:lnTo>
                <a:cubicBezTo>
                  <a:pt x="45490" y="1397000"/>
                  <a:pt x="0" y="1351510"/>
                  <a:pt x="0" y="1295396"/>
                </a:cubicBezTo>
                <a:lnTo>
                  <a:pt x="0" y="101604"/>
                </a:lnTo>
                <a:cubicBezTo>
                  <a:pt x="0" y="45527"/>
                  <a:pt x="45527" y="0"/>
                  <a:pt x="101604" y="0"/>
                </a:cubicBezTo>
                <a:close/>
              </a:path>
            </a:pathLst>
          </a:custGeom>
          <a:solidFill>
            <a:srgbClr val="05070A">
              <a:alpha val="50196"/>
            </a:srgbClr>
          </a:solidFill>
          <a:ln/>
        </p:spPr>
      </p:sp>
      <p:sp>
        <p:nvSpPr>
          <p:cNvPr id="24" name="Text 20"/>
          <p:cNvSpPr/>
          <p:nvPr/>
        </p:nvSpPr>
        <p:spPr>
          <a:xfrm>
            <a:off x="1022773" y="7487915"/>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Hubble transformed our view from a static, single galaxy to an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expanding universe of billions of galaxies</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The Hubble Space Telescope bears his name, continuing his quest to see deeper into space.</a:t>
            </a:r>
            <a:endParaRPr lang="en-US" sz="1600" dirty="0"/>
          </a:p>
        </p:txBody>
      </p:sp>
      <p:sp>
        <p:nvSpPr>
          <p:cNvPr id="25" name="Shape 21"/>
          <p:cNvSpPr/>
          <p:nvPr/>
        </p:nvSpPr>
        <p:spPr>
          <a:xfrm>
            <a:off x="8283787" y="2607730"/>
            <a:ext cx="7461673" cy="6686973"/>
          </a:xfrm>
          <a:custGeom>
            <a:avLst/>
            <a:gdLst/>
            <a:ahLst/>
            <a:cxnLst/>
            <a:rect l="l" t="t" r="r" b="b"/>
            <a:pathLst>
              <a:path w="7461673" h="6686973">
                <a:moveTo>
                  <a:pt x="203217" y="0"/>
                </a:moveTo>
                <a:lnTo>
                  <a:pt x="7258456" y="0"/>
                </a:lnTo>
                <a:cubicBezTo>
                  <a:pt x="7370690" y="0"/>
                  <a:pt x="7461673" y="90983"/>
                  <a:pt x="7461673" y="203217"/>
                </a:cubicBezTo>
                <a:lnTo>
                  <a:pt x="7461673" y="6483756"/>
                </a:lnTo>
                <a:cubicBezTo>
                  <a:pt x="7461673" y="6595990"/>
                  <a:pt x="7370690" y="6686973"/>
                  <a:pt x="7258456" y="6686973"/>
                </a:cubicBezTo>
                <a:lnTo>
                  <a:pt x="203217" y="6686973"/>
                </a:lnTo>
                <a:cubicBezTo>
                  <a:pt x="90983" y="6686973"/>
                  <a:pt x="0" y="6595990"/>
                  <a:pt x="0" y="6483756"/>
                </a:cubicBezTo>
                <a:lnTo>
                  <a:pt x="0" y="203217"/>
                </a:lnTo>
                <a:cubicBezTo>
                  <a:pt x="0" y="91059"/>
                  <a:pt x="91059" y="0"/>
                  <a:pt x="203217" y="0"/>
                </a:cubicBezTo>
                <a:close/>
              </a:path>
            </a:pathLst>
          </a:custGeom>
          <a:solidFill>
            <a:srgbClr val="1A2A3A">
              <a:alpha val="60000"/>
            </a:srgbClr>
          </a:solidFill>
          <a:ln w="6773">
            <a:solidFill>
              <a:srgbClr val="4A5D6A">
                <a:alpha val="40000"/>
              </a:srgbClr>
            </a:solidFill>
            <a:prstDash val="solid"/>
          </a:ln>
        </p:spPr>
      </p:sp>
      <p:sp>
        <p:nvSpPr>
          <p:cNvPr id="26" name="Shape 22"/>
          <p:cNvSpPr/>
          <p:nvPr/>
        </p:nvSpPr>
        <p:spPr>
          <a:xfrm>
            <a:off x="8602134" y="2926075"/>
            <a:ext cx="1404620" cy="1404620"/>
          </a:xfrm>
          <a:custGeom>
            <a:avLst/>
            <a:gdLst/>
            <a:ahLst/>
            <a:cxnLst/>
            <a:rect l="l" t="t" r="r" b="b"/>
            <a:pathLst>
              <a:path w="1404620" h="1404620">
                <a:moveTo>
                  <a:pt x="152401" y="0"/>
                </a:moveTo>
                <a:lnTo>
                  <a:pt x="1252219" y="0"/>
                </a:lnTo>
                <a:cubicBezTo>
                  <a:pt x="1336388" y="0"/>
                  <a:pt x="1404620" y="68232"/>
                  <a:pt x="1404620" y="152401"/>
                </a:cubicBezTo>
                <a:lnTo>
                  <a:pt x="1404620" y="1252219"/>
                </a:lnTo>
                <a:cubicBezTo>
                  <a:pt x="1404620" y="1336388"/>
                  <a:pt x="1336388" y="1404620"/>
                  <a:pt x="1252219" y="1404620"/>
                </a:cubicBezTo>
                <a:lnTo>
                  <a:pt x="152401" y="1404620"/>
                </a:lnTo>
                <a:cubicBezTo>
                  <a:pt x="68232" y="1404620"/>
                  <a:pt x="0" y="1336388"/>
                  <a:pt x="0" y="1252219"/>
                </a:cubicBezTo>
                <a:lnTo>
                  <a:pt x="0" y="152401"/>
                </a:lnTo>
                <a:cubicBezTo>
                  <a:pt x="0" y="68289"/>
                  <a:pt x="68289" y="0"/>
                  <a:pt x="152401" y="0"/>
                </a:cubicBezTo>
                <a:close/>
              </a:path>
            </a:pathLst>
          </a:custGeom>
          <a:solidFill>
            <a:srgbClr val="000000">
              <a:alpha val="0"/>
            </a:srgbClr>
          </a:solidFill>
          <a:ln w="20320">
            <a:solidFill>
              <a:srgbClr val="C0A062"/>
            </a:solidFill>
            <a:prstDash val="solid"/>
          </a:ln>
        </p:spPr>
      </p:sp>
      <p:pic>
        <p:nvPicPr>
          <p:cNvPr id="27" name="Image 2" descr="https://kimi-web-img.moonshot.cn/img/upload.wikimedia.org/2ddec9a370f96304599e717d812e2b7e06f160f6.jpg">    </p:cNvPr>
          <p:cNvPicPr>
            <a:picLocks noChangeAspect="1"/>
          </p:cNvPicPr>
          <p:nvPr/>
        </p:nvPicPr>
        <p:blipFill>
          <a:blip r:embed="rId3"/>
          <a:srcRect l="0" r="0" t="15181" b="15181"/>
          <a:stretch/>
        </p:blipFill>
        <p:spPr>
          <a:xfrm>
            <a:off x="8612294" y="2936230"/>
            <a:ext cx="1384300" cy="1384300"/>
          </a:xfrm>
          <a:prstGeom prst="roundRect">
            <a:avLst>
              <a:gd name="adj" fmla="val 11009"/>
            </a:avLst>
          </a:prstGeom>
        </p:spPr>
      </p:pic>
      <p:sp>
        <p:nvSpPr>
          <p:cNvPr id="28" name="Text 23"/>
          <p:cNvSpPr/>
          <p:nvPr/>
        </p:nvSpPr>
        <p:spPr>
          <a:xfrm>
            <a:off x="10268374" y="2915915"/>
            <a:ext cx="5359400" cy="457200"/>
          </a:xfrm>
          <a:prstGeom prst="rect">
            <a:avLst/>
          </a:prstGeom>
          <a:noFill/>
          <a:ln/>
        </p:spPr>
        <p:txBody>
          <a:bodyPr wrap="square" lIns="0" tIns="0" rIns="0" bIns="0" rtlCol="0" anchor="ctr"/>
          <a:lstStyle/>
          <a:p>
            <a:pPr>
              <a:lnSpc>
                <a:spcPct val="100000"/>
              </a:lnSpc>
            </a:pPr>
            <a:r>
              <a:rPr lang="en-US" sz="3000" b="1" dirty="0">
                <a:solidFill>
                  <a:srgbClr val="E0E0E0"/>
                </a:solidFill>
                <a:latin typeface="Liter" pitchFamily="34" charset="0"/>
                <a:ea typeface="Liter" pitchFamily="34" charset="-122"/>
                <a:cs typeface="Liter" pitchFamily="34" charset="-120"/>
              </a:rPr>
              <a:t>Stephen Hawking</a:t>
            </a:r>
            <a:endParaRPr lang="en-US" sz="1600" dirty="0"/>
          </a:p>
        </p:txBody>
      </p:sp>
      <p:sp>
        <p:nvSpPr>
          <p:cNvPr id="29" name="Text 24"/>
          <p:cNvSpPr/>
          <p:nvPr/>
        </p:nvSpPr>
        <p:spPr>
          <a:xfrm>
            <a:off x="10268374" y="3423915"/>
            <a:ext cx="528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Quattrocento Sans" pitchFamily="34" charset="0"/>
                <a:ea typeface="Quattrocento Sans" pitchFamily="34" charset="-122"/>
                <a:cs typeface="Quattrocento Sans" pitchFamily="34" charset="-120"/>
              </a:rPr>
              <a:t>1942 - 2018</a:t>
            </a:r>
            <a:endParaRPr lang="en-US" sz="1600" dirty="0"/>
          </a:p>
        </p:txBody>
      </p:sp>
      <p:sp>
        <p:nvSpPr>
          <p:cNvPr id="30" name="Text 25"/>
          <p:cNvSpPr/>
          <p:nvPr/>
        </p:nvSpPr>
        <p:spPr>
          <a:xfrm>
            <a:off x="10268374" y="3881115"/>
            <a:ext cx="5270500" cy="304800"/>
          </a:xfrm>
          <a:prstGeom prst="rect">
            <a:avLst/>
          </a:prstGeom>
          <a:noFill/>
          <a:ln/>
        </p:spPr>
        <p:txBody>
          <a:bodyPr wrap="square" lIns="0" tIns="0" rIns="0" bIns="0" rtlCol="0" anchor="ctr"/>
          <a:lstStyle/>
          <a:p>
            <a:pPr>
              <a:lnSpc>
                <a:spcPct val="130000"/>
              </a:lnSpc>
            </a:pPr>
            <a:r>
              <a:rPr lang="en-US" sz="1600" dirty="0">
                <a:solidFill>
                  <a:srgbClr val="E0E0E0">
                    <a:alpha val="70000"/>
                  </a:srgbClr>
                </a:solidFill>
                <a:latin typeface="Quattrocento Sans" pitchFamily="34" charset="0"/>
                <a:ea typeface="Quattrocento Sans" pitchFamily="34" charset="-122"/>
                <a:cs typeface="Quattrocento Sans" pitchFamily="34" charset="-120"/>
              </a:rPr>
              <a:t>"Theoretical physicist who illuminated black holes"</a:t>
            </a:r>
            <a:endParaRPr lang="en-US" sz="1600" dirty="0"/>
          </a:p>
        </p:txBody>
      </p:sp>
      <p:sp>
        <p:nvSpPr>
          <p:cNvPr id="31" name="Shape 26"/>
          <p:cNvSpPr/>
          <p:nvPr/>
        </p:nvSpPr>
        <p:spPr>
          <a:xfrm>
            <a:off x="8591974" y="4541515"/>
            <a:ext cx="6845300" cy="2895600"/>
          </a:xfrm>
          <a:custGeom>
            <a:avLst/>
            <a:gdLst/>
            <a:ahLst/>
            <a:cxnLst/>
            <a:rect l="l" t="t" r="r" b="b"/>
            <a:pathLst>
              <a:path w="6845300" h="2895600">
                <a:moveTo>
                  <a:pt x="101607" y="0"/>
                </a:moveTo>
                <a:lnTo>
                  <a:pt x="6743693" y="0"/>
                </a:lnTo>
                <a:cubicBezTo>
                  <a:pt x="6799809" y="0"/>
                  <a:pt x="6845300" y="45491"/>
                  <a:pt x="6845300" y="101607"/>
                </a:cubicBezTo>
                <a:lnTo>
                  <a:pt x="6845300" y="2793993"/>
                </a:lnTo>
                <a:cubicBezTo>
                  <a:pt x="6845300" y="2850109"/>
                  <a:pt x="6799809" y="2895600"/>
                  <a:pt x="6743693" y="2895600"/>
                </a:cubicBezTo>
                <a:lnTo>
                  <a:pt x="101607" y="2895600"/>
                </a:lnTo>
                <a:cubicBezTo>
                  <a:pt x="45491" y="2895600"/>
                  <a:pt x="0" y="2850109"/>
                  <a:pt x="0" y="2793993"/>
                </a:cubicBezTo>
                <a:lnTo>
                  <a:pt x="0" y="101607"/>
                </a:lnTo>
                <a:cubicBezTo>
                  <a:pt x="0" y="45528"/>
                  <a:pt x="45528" y="0"/>
                  <a:pt x="101607" y="0"/>
                </a:cubicBezTo>
                <a:close/>
              </a:path>
            </a:pathLst>
          </a:custGeom>
          <a:solidFill>
            <a:srgbClr val="05070A">
              <a:alpha val="50196"/>
            </a:srgbClr>
          </a:solidFill>
          <a:ln/>
        </p:spPr>
      </p:sp>
      <p:sp>
        <p:nvSpPr>
          <p:cNvPr id="32" name="Text 27"/>
          <p:cNvSpPr/>
          <p:nvPr/>
        </p:nvSpPr>
        <p:spPr>
          <a:xfrm>
            <a:off x="8795174" y="4744715"/>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Groundbreaking Contributions</a:t>
            </a:r>
            <a:endParaRPr lang="en-US" sz="1600" dirty="0"/>
          </a:p>
        </p:txBody>
      </p:sp>
      <p:sp>
        <p:nvSpPr>
          <p:cNvPr id="33" name="Shape 28"/>
          <p:cNvSpPr/>
          <p:nvPr/>
        </p:nvSpPr>
        <p:spPr>
          <a:xfrm>
            <a:off x="8807874" y="52527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34" name="Text 29"/>
          <p:cNvSpPr/>
          <p:nvPr/>
        </p:nvSpPr>
        <p:spPr>
          <a:xfrm>
            <a:off x="9150774" y="5201915"/>
            <a:ext cx="6184900" cy="6096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1974:</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Discovered Hawking radiation—black holes emit thermal radiation and can eventually evaporate</a:t>
            </a:r>
            <a:endParaRPr lang="en-US" sz="1600" dirty="0"/>
          </a:p>
        </p:txBody>
      </p:sp>
      <p:sp>
        <p:nvSpPr>
          <p:cNvPr id="35" name="Shape 30"/>
          <p:cNvSpPr/>
          <p:nvPr/>
        </p:nvSpPr>
        <p:spPr>
          <a:xfrm>
            <a:off x="8807874" y="59639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36" name="Text 31"/>
          <p:cNvSpPr/>
          <p:nvPr/>
        </p:nvSpPr>
        <p:spPr>
          <a:xfrm>
            <a:off x="9150774" y="5913115"/>
            <a:ext cx="6184900" cy="6096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Black Hole Thermodynamics:</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Showed black holes have temperature and entropy</a:t>
            </a:r>
            <a:endParaRPr lang="en-US" sz="1600" dirty="0"/>
          </a:p>
        </p:txBody>
      </p:sp>
      <p:sp>
        <p:nvSpPr>
          <p:cNvPr id="37" name="Shape 32"/>
          <p:cNvSpPr/>
          <p:nvPr/>
        </p:nvSpPr>
        <p:spPr>
          <a:xfrm>
            <a:off x="8807874" y="6675115"/>
            <a:ext cx="228600" cy="203200"/>
          </a:xfrm>
          <a:custGeom>
            <a:avLst/>
            <a:gdLst/>
            <a:ahLst/>
            <a:cxnLst/>
            <a:rect l="l" t="t" r="r" b="b"/>
            <a:pathLst>
              <a:path w="228600" h="203200">
                <a:moveTo>
                  <a:pt x="122833" y="-7501"/>
                </a:moveTo>
                <a:cubicBezTo>
                  <a:pt x="121206" y="-10676"/>
                  <a:pt x="117912" y="-12700"/>
                  <a:pt x="114340" y="-12700"/>
                </a:cubicBezTo>
                <a:cubicBezTo>
                  <a:pt x="110768" y="-12700"/>
                  <a:pt x="107474" y="-10676"/>
                  <a:pt x="105847" y="-7501"/>
                </a:cubicBezTo>
                <a:lnTo>
                  <a:pt x="76637" y="49728"/>
                </a:lnTo>
                <a:lnTo>
                  <a:pt x="13176" y="59809"/>
                </a:lnTo>
                <a:cubicBezTo>
                  <a:pt x="9644" y="60365"/>
                  <a:pt x="6707" y="62865"/>
                  <a:pt x="5596" y="66278"/>
                </a:cubicBezTo>
                <a:cubicBezTo>
                  <a:pt x="4485" y="69691"/>
                  <a:pt x="5398" y="73422"/>
                  <a:pt x="7898" y="75962"/>
                </a:cubicBezTo>
                <a:lnTo>
                  <a:pt x="53300" y="121404"/>
                </a:lnTo>
                <a:lnTo>
                  <a:pt x="43299" y="184864"/>
                </a:lnTo>
                <a:cubicBezTo>
                  <a:pt x="42743" y="188397"/>
                  <a:pt x="44212" y="191968"/>
                  <a:pt x="47109" y="194072"/>
                </a:cubicBezTo>
                <a:cubicBezTo>
                  <a:pt x="50006" y="196175"/>
                  <a:pt x="53816" y="196493"/>
                  <a:pt x="57031" y="194866"/>
                </a:cubicBezTo>
                <a:lnTo>
                  <a:pt x="114340" y="165735"/>
                </a:lnTo>
                <a:lnTo>
                  <a:pt x="171609" y="194866"/>
                </a:lnTo>
                <a:cubicBezTo>
                  <a:pt x="174784" y="196493"/>
                  <a:pt x="178633" y="196175"/>
                  <a:pt x="181531" y="194072"/>
                </a:cubicBezTo>
                <a:cubicBezTo>
                  <a:pt x="184428" y="191968"/>
                  <a:pt x="185896" y="188436"/>
                  <a:pt x="185341" y="184864"/>
                </a:cubicBezTo>
                <a:lnTo>
                  <a:pt x="175300" y="121404"/>
                </a:lnTo>
                <a:lnTo>
                  <a:pt x="220702" y="75962"/>
                </a:lnTo>
                <a:cubicBezTo>
                  <a:pt x="223242" y="73422"/>
                  <a:pt x="224115" y="69691"/>
                  <a:pt x="223004" y="66278"/>
                </a:cubicBezTo>
                <a:cubicBezTo>
                  <a:pt x="221893" y="62865"/>
                  <a:pt x="218996" y="60365"/>
                  <a:pt x="215424" y="59809"/>
                </a:cubicBezTo>
                <a:lnTo>
                  <a:pt x="152003" y="49728"/>
                </a:lnTo>
                <a:lnTo>
                  <a:pt x="122833" y="-7501"/>
                </a:lnTo>
                <a:close/>
              </a:path>
            </a:pathLst>
          </a:custGeom>
          <a:solidFill>
            <a:srgbClr val="C0A062"/>
          </a:solidFill>
          <a:ln/>
        </p:spPr>
      </p:sp>
      <p:sp>
        <p:nvSpPr>
          <p:cNvPr id="38" name="Text 33"/>
          <p:cNvSpPr/>
          <p:nvPr/>
        </p:nvSpPr>
        <p:spPr>
          <a:xfrm>
            <a:off x="9150774" y="6624315"/>
            <a:ext cx="6184900" cy="609600"/>
          </a:xfrm>
          <a:prstGeom prst="rect">
            <a:avLst/>
          </a:prstGeom>
          <a:noFill/>
          <a:ln/>
        </p:spPr>
        <p:txBody>
          <a:bodyPr wrap="square" lIns="0" tIns="0" rIns="0" bIns="0" rtlCol="0" anchor="ctr"/>
          <a:lstStyle/>
          <a:p>
            <a:pPr>
              <a:lnSpc>
                <a:spcPct val="130000"/>
              </a:lnSpc>
            </a:pPr>
            <a:r>
              <a:rPr lang="en-US" sz="1600" b="1" dirty="0">
                <a:solidFill>
                  <a:srgbClr val="E0E0E0">
                    <a:alpha val="85000"/>
                  </a:srgbClr>
                </a:solidFill>
                <a:latin typeface="Quattrocento Sans" pitchFamily="34" charset="0"/>
                <a:ea typeface="Quattrocento Sans" pitchFamily="34" charset="-122"/>
                <a:cs typeface="Quattrocento Sans" pitchFamily="34" charset="-120"/>
              </a:rPr>
              <a:t>1988:</a:t>
            </a:r>
            <a:pPr>
              <a:lnSpc>
                <a:spcPct val="13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"A Brief History of Time" sold 25+ million copies, making cosmology accessible</a:t>
            </a:r>
            <a:endParaRPr lang="en-US" sz="1600" dirty="0"/>
          </a:p>
        </p:txBody>
      </p:sp>
      <p:sp>
        <p:nvSpPr>
          <p:cNvPr id="39" name="Shape 34"/>
          <p:cNvSpPr/>
          <p:nvPr/>
        </p:nvSpPr>
        <p:spPr>
          <a:xfrm>
            <a:off x="8591974" y="7589515"/>
            <a:ext cx="6845300" cy="1397000"/>
          </a:xfrm>
          <a:custGeom>
            <a:avLst/>
            <a:gdLst/>
            <a:ahLst/>
            <a:cxnLst/>
            <a:rect l="l" t="t" r="r" b="b"/>
            <a:pathLst>
              <a:path w="6845300" h="1397000">
                <a:moveTo>
                  <a:pt x="101604" y="0"/>
                </a:moveTo>
                <a:lnTo>
                  <a:pt x="6743696" y="0"/>
                </a:lnTo>
                <a:cubicBezTo>
                  <a:pt x="6799810" y="0"/>
                  <a:pt x="6845300" y="45490"/>
                  <a:pt x="6845300" y="101604"/>
                </a:cubicBezTo>
                <a:lnTo>
                  <a:pt x="6845300" y="1295396"/>
                </a:lnTo>
                <a:cubicBezTo>
                  <a:pt x="6845300" y="1351510"/>
                  <a:pt x="6799810" y="1397000"/>
                  <a:pt x="6743696" y="1397000"/>
                </a:cubicBezTo>
                <a:lnTo>
                  <a:pt x="101604" y="1397000"/>
                </a:lnTo>
                <a:cubicBezTo>
                  <a:pt x="45490" y="1397000"/>
                  <a:pt x="0" y="1351510"/>
                  <a:pt x="0" y="1295396"/>
                </a:cubicBezTo>
                <a:lnTo>
                  <a:pt x="0" y="101604"/>
                </a:lnTo>
                <a:cubicBezTo>
                  <a:pt x="0" y="45527"/>
                  <a:pt x="45527" y="0"/>
                  <a:pt x="101604" y="0"/>
                </a:cubicBezTo>
                <a:close/>
              </a:path>
            </a:pathLst>
          </a:custGeom>
          <a:solidFill>
            <a:srgbClr val="05070A">
              <a:alpha val="50196"/>
            </a:srgbClr>
          </a:solidFill>
          <a:ln/>
        </p:spPr>
      </p:sp>
      <p:sp>
        <p:nvSpPr>
          <p:cNvPr id="40" name="Text 35"/>
          <p:cNvSpPr/>
          <p:nvPr/>
        </p:nvSpPr>
        <p:spPr>
          <a:xfrm>
            <a:off x="8795174" y="7792715"/>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Diagnosed with ALS at 21 and given 2 years to live, Hawking persevered for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55 years</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becoming a symbol of scientific determination and the human spirit's triumph over adversity.</a:t>
            </a:r>
            <a:endParaRPr lang="en-US" sz="1600" dirty="0"/>
          </a:p>
        </p:txBody>
      </p:sp>
      <p:sp>
        <p:nvSpPr>
          <p:cNvPr id="41" name="Shape 36"/>
          <p:cNvSpPr/>
          <p:nvPr/>
        </p:nvSpPr>
        <p:spPr>
          <a:xfrm>
            <a:off x="511387" y="9504673"/>
            <a:ext cx="15234073" cy="1073573"/>
          </a:xfrm>
          <a:custGeom>
            <a:avLst/>
            <a:gdLst/>
            <a:ahLst/>
            <a:cxnLst/>
            <a:rect l="l" t="t" r="r" b="b"/>
            <a:pathLst>
              <a:path w="15234073" h="1073573">
                <a:moveTo>
                  <a:pt x="152404" y="0"/>
                </a:moveTo>
                <a:lnTo>
                  <a:pt x="15081669" y="0"/>
                </a:lnTo>
                <a:cubicBezTo>
                  <a:pt x="15165840" y="0"/>
                  <a:pt x="15234073" y="68234"/>
                  <a:pt x="15234073" y="152404"/>
                </a:cubicBezTo>
                <a:lnTo>
                  <a:pt x="15234073" y="921169"/>
                </a:lnTo>
                <a:cubicBezTo>
                  <a:pt x="15234073" y="1005340"/>
                  <a:pt x="15165840" y="1073573"/>
                  <a:pt x="15081669" y="1073573"/>
                </a:cubicBezTo>
                <a:lnTo>
                  <a:pt x="152404" y="1073573"/>
                </a:lnTo>
                <a:cubicBezTo>
                  <a:pt x="68234" y="1073573"/>
                  <a:pt x="0" y="1005340"/>
                  <a:pt x="0" y="921169"/>
                </a:cubicBezTo>
                <a:lnTo>
                  <a:pt x="0" y="152404"/>
                </a:lnTo>
                <a:cubicBezTo>
                  <a:pt x="0" y="68290"/>
                  <a:pt x="68290" y="0"/>
                  <a:pt x="152404" y="0"/>
                </a:cubicBezTo>
                <a:close/>
              </a:path>
            </a:pathLst>
          </a:custGeom>
          <a:solidFill>
            <a:srgbClr val="C0A062">
              <a:alpha val="20000"/>
            </a:srgbClr>
          </a:solidFill>
          <a:ln w="6773">
            <a:solidFill>
              <a:srgbClr val="C0A062">
                <a:alpha val="40000"/>
              </a:srgbClr>
            </a:solidFill>
            <a:prstDash val="solid"/>
          </a:ln>
        </p:spPr>
      </p:sp>
      <p:sp>
        <p:nvSpPr>
          <p:cNvPr id="42" name="Shape 37"/>
          <p:cNvSpPr/>
          <p:nvPr/>
        </p:nvSpPr>
        <p:spPr>
          <a:xfrm>
            <a:off x="796078" y="9751901"/>
            <a:ext cx="177800" cy="203200"/>
          </a:xfrm>
          <a:custGeom>
            <a:avLst/>
            <a:gdLst/>
            <a:ahLst/>
            <a:cxnLst/>
            <a:rect l="l" t="t" r="r" b="b"/>
            <a:pathLst>
              <a:path w="177800" h="203200">
                <a:moveTo>
                  <a:pt x="0" y="85725"/>
                </a:moveTo>
                <a:cubicBezTo>
                  <a:pt x="0" y="59412"/>
                  <a:pt x="21312" y="38100"/>
                  <a:pt x="47625" y="38100"/>
                </a:cubicBezTo>
                <a:lnTo>
                  <a:pt x="50800" y="38100"/>
                </a:lnTo>
                <a:cubicBezTo>
                  <a:pt x="57825" y="38100"/>
                  <a:pt x="63500" y="43775"/>
                  <a:pt x="63500" y="50800"/>
                </a:cubicBezTo>
                <a:cubicBezTo>
                  <a:pt x="63500" y="57825"/>
                  <a:pt x="57825" y="63500"/>
                  <a:pt x="50800" y="63500"/>
                </a:cubicBezTo>
                <a:lnTo>
                  <a:pt x="47625" y="63500"/>
                </a:lnTo>
                <a:cubicBezTo>
                  <a:pt x="35362" y="63500"/>
                  <a:pt x="25400" y="73462"/>
                  <a:pt x="25400" y="85725"/>
                </a:cubicBezTo>
                <a:lnTo>
                  <a:pt x="25400" y="88900"/>
                </a:lnTo>
                <a:lnTo>
                  <a:pt x="50800" y="88900"/>
                </a:lnTo>
                <a:cubicBezTo>
                  <a:pt x="64810" y="88900"/>
                  <a:pt x="76200" y="100290"/>
                  <a:pt x="76200" y="114300"/>
                </a:cubicBezTo>
                <a:lnTo>
                  <a:pt x="76200" y="139700"/>
                </a:lnTo>
                <a:cubicBezTo>
                  <a:pt x="76200" y="153710"/>
                  <a:pt x="64810" y="165100"/>
                  <a:pt x="50800" y="165100"/>
                </a:cubicBezTo>
                <a:lnTo>
                  <a:pt x="25400" y="165100"/>
                </a:lnTo>
                <a:cubicBezTo>
                  <a:pt x="11390" y="165100"/>
                  <a:pt x="0" y="153710"/>
                  <a:pt x="0" y="139700"/>
                </a:cubicBezTo>
                <a:lnTo>
                  <a:pt x="0" y="85725"/>
                </a:lnTo>
                <a:close/>
                <a:moveTo>
                  <a:pt x="101600" y="85725"/>
                </a:moveTo>
                <a:cubicBezTo>
                  <a:pt x="101600" y="59412"/>
                  <a:pt x="122912" y="38100"/>
                  <a:pt x="149225" y="38100"/>
                </a:cubicBezTo>
                <a:lnTo>
                  <a:pt x="152400" y="38100"/>
                </a:lnTo>
                <a:cubicBezTo>
                  <a:pt x="159425" y="38100"/>
                  <a:pt x="165100" y="43775"/>
                  <a:pt x="165100" y="50800"/>
                </a:cubicBezTo>
                <a:cubicBezTo>
                  <a:pt x="165100" y="57825"/>
                  <a:pt x="159425" y="63500"/>
                  <a:pt x="152400" y="63500"/>
                </a:cubicBezTo>
                <a:lnTo>
                  <a:pt x="149225" y="63500"/>
                </a:lnTo>
                <a:cubicBezTo>
                  <a:pt x="136962" y="63500"/>
                  <a:pt x="127000" y="73462"/>
                  <a:pt x="127000" y="85725"/>
                </a:cubicBezTo>
                <a:lnTo>
                  <a:pt x="127000" y="88900"/>
                </a:lnTo>
                <a:lnTo>
                  <a:pt x="152400" y="88900"/>
                </a:lnTo>
                <a:cubicBezTo>
                  <a:pt x="166410" y="88900"/>
                  <a:pt x="177800" y="100290"/>
                  <a:pt x="177800" y="114300"/>
                </a:cubicBezTo>
                <a:lnTo>
                  <a:pt x="177800" y="139700"/>
                </a:lnTo>
                <a:cubicBezTo>
                  <a:pt x="177800" y="153710"/>
                  <a:pt x="166410" y="165100"/>
                  <a:pt x="152400" y="165100"/>
                </a:cubicBezTo>
                <a:lnTo>
                  <a:pt x="127000" y="165100"/>
                </a:lnTo>
                <a:cubicBezTo>
                  <a:pt x="112990" y="165100"/>
                  <a:pt x="101600" y="153710"/>
                  <a:pt x="101600" y="139700"/>
                </a:cubicBezTo>
                <a:lnTo>
                  <a:pt x="101600" y="85725"/>
                </a:lnTo>
                <a:close/>
              </a:path>
            </a:pathLst>
          </a:custGeom>
          <a:solidFill>
            <a:srgbClr val="C0A062"/>
          </a:solidFill>
          <a:ln/>
        </p:spPr>
      </p:sp>
      <p:sp>
        <p:nvSpPr>
          <p:cNvPr id="43" name="Text 38"/>
          <p:cNvSpPr/>
          <p:nvPr/>
        </p:nvSpPr>
        <p:spPr>
          <a:xfrm>
            <a:off x="1022773" y="9711258"/>
            <a:ext cx="14566900" cy="660400"/>
          </a:xfrm>
          <a:prstGeom prst="rect">
            <a:avLst/>
          </a:prstGeom>
          <a:noFill/>
          <a:ln/>
        </p:spPr>
        <p:txBody>
          <a:bodyPr wrap="square" lIns="0" tIns="0" rIns="0" bIns="0" rtlCol="0" anchor="ctr"/>
          <a:lstStyle/>
          <a:p>
            <a:pPr algn="ctr">
              <a:lnSpc>
                <a:spcPct val="140000"/>
              </a:lnSpc>
            </a:pPr>
            <a:r>
              <a:rPr lang="en-US" sz="1600" b="1" dirty="0">
                <a:solidFill>
                  <a:srgbClr val="E0E0E0"/>
                </a:solidFill>
                <a:latin typeface="Sorts Mill Goudy" pitchFamily="34" charset="0"/>
                <a:ea typeface="Sorts Mill Goudy" pitchFamily="34" charset="-122"/>
                <a:cs typeface="Sorts Mill Goudy" pitchFamily="34" charset="-120"/>
              </a:rPr>
              <a:t>Their Legacy Continues:</a:t>
            </a:r>
            <a:pPr algn="ctr">
              <a:lnSpc>
                <a:spcPct val="140000"/>
              </a:lnSpc>
            </a:pPr>
            <a:r>
              <a:rPr lang="en-US" sz="1600" dirty="0">
                <a:solidFill>
                  <a:srgbClr val="E0E0E0"/>
                </a:solidFill>
                <a:latin typeface="Sorts Mill Goudy" pitchFamily="34" charset="0"/>
                <a:ea typeface="Sorts Mill Goudy" pitchFamily="34" charset="-122"/>
                <a:cs typeface="Sorts Mill Goudy" pitchFamily="34" charset="-120"/>
              </a:rPr>
              <a:t> Today, the James Webb Space Telescope builds on their work, revealing the earliest galaxies and probing exoplanet atmospheres for signs of life—pushing the boundaries of what Hubble and Hawking could only dream of.</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esawebb.org/b29b58cefcdaa7834890d80c8cec54806058f379.jpg">    </p:cNvPr>
          <p:cNvPicPr>
            <a:picLocks noChangeAspect="1"/>
          </p:cNvPicPr>
          <p:nvPr/>
        </p:nvPicPr>
        <p:blipFill>
          <a:blip r:embed="rId1">
            <a:alphaModFix amt="50000"/>
          </a:blip>
          <a:srcRect l="0" r="0" t="19950" b="1995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70000"/>
                </a:srgbClr>
              </a:gs>
              <a:gs pos="50000">
                <a:srgbClr val="05070A">
                  <a:alpha val="80000"/>
                </a:srgbClr>
              </a:gs>
              <a:gs pos="100000">
                <a:srgbClr val="05070A">
                  <a:alpha val="95000"/>
                </a:srgbClr>
              </a:gs>
            </a:gsLst>
            <a:lin ang="5400000" scaled="1"/>
          </a:gradFill>
          <a:ln/>
        </p:spPr>
      </p:sp>
      <p:sp>
        <p:nvSpPr>
          <p:cNvPr id="4" name="Shape 1"/>
          <p:cNvSpPr/>
          <p:nvPr/>
        </p:nvSpPr>
        <p:spPr>
          <a:xfrm>
            <a:off x="6147964" y="-479647"/>
            <a:ext cx="3956473" cy="514773"/>
          </a:xfrm>
          <a:custGeom>
            <a:avLst/>
            <a:gdLst/>
            <a:ahLst/>
            <a:cxnLst/>
            <a:rect l="l" t="t" r="r" b="b"/>
            <a:pathLst>
              <a:path w="3956473" h="514773">
                <a:moveTo>
                  <a:pt x="257387" y="0"/>
                </a:moveTo>
                <a:lnTo>
                  <a:pt x="3699087" y="0"/>
                </a:lnTo>
                <a:cubicBezTo>
                  <a:pt x="3841237" y="0"/>
                  <a:pt x="3956473" y="115236"/>
                  <a:pt x="3956473" y="257387"/>
                </a:cubicBezTo>
                <a:lnTo>
                  <a:pt x="3956473" y="257387"/>
                </a:lnTo>
                <a:cubicBezTo>
                  <a:pt x="3956473" y="399537"/>
                  <a:pt x="3841237" y="514773"/>
                  <a:pt x="3699087" y="514773"/>
                </a:cubicBezTo>
                <a:lnTo>
                  <a:pt x="257387" y="514773"/>
                </a:lnTo>
                <a:cubicBezTo>
                  <a:pt x="115331" y="514773"/>
                  <a:pt x="0" y="399442"/>
                  <a:pt x="0" y="257387"/>
                </a:cubicBezTo>
                <a:lnTo>
                  <a:pt x="0" y="257387"/>
                </a:lnTo>
                <a:cubicBezTo>
                  <a:pt x="0" y="115331"/>
                  <a:pt x="115331" y="0"/>
                  <a:pt x="257387" y="0"/>
                </a:cubicBezTo>
                <a:close/>
              </a:path>
            </a:pathLst>
          </a:custGeom>
          <a:solidFill>
            <a:srgbClr val="000000">
              <a:alpha val="0"/>
            </a:srgbClr>
          </a:solidFill>
          <a:ln w="6773">
            <a:solidFill>
              <a:srgbClr val="C0A062">
                <a:alpha val="50196"/>
              </a:srgbClr>
            </a:solidFill>
            <a:prstDash val="solid"/>
          </a:ln>
        </p:spPr>
      </p:sp>
      <p:sp>
        <p:nvSpPr>
          <p:cNvPr id="5" name="Text 2"/>
          <p:cNvSpPr/>
          <p:nvPr/>
        </p:nvSpPr>
        <p:spPr>
          <a:xfrm>
            <a:off x="6411701" y="-340792"/>
            <a:ext cx="3432493" cy="250613"/>
          </a:xfrm>
          <a:prstGeom prst="rect">
            <a:avLst/>
          </a:prstGeom>
          <a:noFill/>
          <a:ln/>
        </p:spPr>
        <p:txBody>
          <a:bodyPr wrap="square" lIns="0" tIns="0" rIns="0" bIns="0" rtlCol="0" anchor="ctr"/>
          <a:lstStyle/>
          <a:p>
            <a:pPr algn="ctr">
              <a:lnSpc>
                <a:spcPct val="120000"/>
              </a:lnSpc>
            </a:pPr>
            <a:r>
              <a:rPr lang="en-US" sz="1400" spc="420" kern="0" dirty="0">
                <a:solidFill>
                  <a:srgbClr val="C0A062"/>
                </a:solidFill>
                <a:latin typeface="Liter" pitchFamily="34" charset="0"/>
                <a:ea typeface="Liter" pitchFamily="34" charset="-122"/>
                <a:cs typeface="Liter" pitchFamily="34" charset="-120"/>
              </a:rPr>
              <a:t>The Journey Continues</a:t>
            </a:r>
            <a:endParaRPr lang="en-US" sz="1600" dirty="0"/>
          </a:p>
        </p:txBody>
      </p:sp>
      <p:sp>
        <p:nvSpPr>
          <p:cNvPr id="6" name="Text 3"/>
          <p:cNvSpPr/>
          <p:nvPr/>
        </p:nvSpPr>
        <p:spPr>
          <a:xfrm>
            <a:off x="5023591" y="749722"/>
            <a:ext cx="6210300" cy="2286000"/>
          </a:xfrm>
          <a:prstGeom prst="rect">
            <a:avLst/>
          </a:prstGeom>
          <a:noFill/>
          <a:ln/>
        </p:spPr>
        <p:txBody>
          <a:bodyPr wrap="square" lIns="0" tIns="0" rIns="0" bIns="0" rtlCol="0" anchor="ctr"/>
          <a:lstStyle/>
          <a:p>
            <a:pPr algn="ctr">
              <a:lnSpc>
                <a:spcPct val="100000"/>
              </a:lnSpc>
            </a:pPr>
            <a:r>
              <a:rPr lang="en-US" sz="7200" b="1" dirty="0">
                <a:solidFill>
                  <a:srgbClr val="E0E0E0"/>
                </a:solidFill>
                <a:latin typeface="Oranienbaum" pitchFamily="34" charset="0"/>
                <a:ea typeface="Oranienbaum" pitchFamily="34" charset="-122"/>
                <a:cs typeface="Oranienbaum" pitchFamily="34" charset="-120"/>
              </a:rPr>
              <a:t>We Are Made of</a:t>
            </a:r>
            <a:endParaRPr lang="en-US" sz="1600" dirty="0"/>
          </a:p>
          <a:p>
            <a:pPr algn="ctr">
              <a:lnSpc>
                <a:spcPct val="100000"/>
              </a:lnSpc>
            </a:pPr>
            <a:r>
              <a:rPr lang="en-US" sz="7200" b="1" dirty="0">
                <a:solidFill>
                  <a:srgbClr val="E0E0E0"/>
                </a:solidFill>
                <a:latin typeface="Oranienbaum" pitchFamily="34" charset="0"/>
                <a:ea typeface="Oranienbaum" pitchFamily="34" charset="-122"/>
                <a:cs typeface="Oranienbaum" pitchFamily="34" charset="-120"/>
              </a:rPr>
              <a:t>Star Stuff</a:t>
            </a:r>
            <a:endParaRPr lang="en-US" sz="1600" dirty="0"/>
          </a:p>
        </p:txBody>
      </p:sp>
      <p:sp>
        <p:nvSpPr>
          <p:cNvPr id="7" name="Shape 4"/>
          <p:cNvSpPr/>
          <p:nvPr/>
        </p:nvSpPr>
        <p:spPr>
          <a:xfrm>
            <a:off x="7112000" y="3442122"/>
            <a:ext cx="2032000" cy="0"/>
          </a:xfrm>
          <a:custGeom>
            <a:avLst/>
            <a:gdLst/>
            <a:ahLst/>
            <a:cxnLst/>
            <a:rect l="l" t="t" r="r" b="b"/>
            <a:pathLst>
              <a:path w="2032000" h="0">
                <a:moveTo>
                  <a:pt x="0" y="0"/>
                </a:moveTo>
                <a:lnTo>
                  <a:pt x="2032000" y="0"/>
                </a:lnTo>
                <a:lnTo>
                  <a:pt x="2032000" y="0"/>
                </a:lnTo>
                <a:lnTo>
                  <a:pt x="0" y="0"/>
                </a:lnTo>
                <a:lnTo>
                  <a:pt x="0" y="0"/>
                </a:lnTo>
                <a:close/>
              </a:path>
            </a:pathLst>
          </a:custGeom>
          <a:solidFill>
            <a:srgbClr val="C0A062"/>
          </a:solidFill>
          <a:ln/>
        </p:spPr>
      </p:sp>
      <p:sp>
        <p:nvSpPr>
          <p:cNvPr id="8" name="Text 5"/>
          <p:cNvSpPr/>
          <p:nvPr/>
        </p:nvSpPr>
        <p:spPr>
          <a:xfrm>
            <a:off x="2362200" y="3848522"/>
            <a:ext cx="11531600" cy="1485900"/>
          </a:xfrm>
          <a:prstGeom prst="rect">
            <a:avLst/>
          </a:prstGeom>
          <a:noFill/>
          <a:ln/>
        </p:spPr>
        <p:txBody>
          <a:bodyPr wrap="square" lIns="0" tIns="0" rIns="0" bIns="0" rtlCol="0" anchor="ctr"/>
          <a:lstStyle/>
          <a:p>
            <a:pPr algn="ctr">
              <a:lnSpc>
                <a:spcPct val="140000"/>
              </a:lnSpc>
            </a:pPr>
            <a:r>
              <a:rPr lang="en-US" sz="2400" dirty="0">
                <a:solidFill>
                  <a:srgbClr val="E0E0E0">
                    <a:alpha val="90000"/>
                  </a:srgbClr>
                </a:solidFill>
                <a:latin typeface="Sorts Mill Goudy" pitchFamily="34" charset="0"/>
                <a:ea typeface="Sorts Mill Goudy" pitchFamily="34" charset="-122"/>
                <a:cs typeface="Sorts Mill Goudy" pitchFamily="34" charset="-120"/>
              </a:rPr>
              <a:t>We have traveled from the edge of the observable universe to the heart of our galaxy, witnessed invisible forces shaping reality, and celebrated the visionaries who dared to ask the biggest questions.</a:t>
            </a:r>
            <a:endParaRPr lang="en-US" sz="1600" dirty="0"/>
          </a:p>
        </p:txBody>
      </p:sp>
      <p:sp>
        <p:nvSpPr>
          <p:cNvPr id="9" name="Text 6"/>
          <p:cNvSpPr/>
          <p:nvPr/>
        </p:nvSpPr>
        <p:spPr>
          <a:xfrm>
            <a:off x="2362200" y="5639222"/>
            <a:ext cx="11531600" cy="990600"/>
          </a:xfrm>
          <a:prstGeom prst="rect">
            <a:avLst/>
          </a:prstGeom>
          <a:noFill/>
          <a:ln/>
        </p:spPr>
        <p:txBody>
          <a:bodyPr wrap="square" lIns="0" tIns="0" rIns="0" bIns="0" rtlCol="0" anchor="ctr"/>
          <a:lstStyle/>
          <a:p>
            <a:pPr algn="ctr">
              <a:lnSpc>
                <a:spcPct val="140000"/>
              </a:lnSpc>
            </a:pPr>
            <a:r>
              <a:rPr lang="en-US" sz="2400" dirty="0">
                <a:solidFill>
                  <a:srgbClr val="E0E0E0">
                    <a:alpha val="90000"/>
                  </a:srgbClr>
                </a:solidFill>
                <a:latin typeface="Sorts Mill Goudy" pitchFamily="34" charset="0"/>
                <a:ea typeface="Sorts Mill Goudy" pitchFamily="34" charset="-122"/>
                <a:cs typeface="Sorts Mill Goudy" pitchFamily="34" charset="-120"/>
              </a:rPr>
              <a:t>The atoms in our bodies were forged in the cores of dying stars. We are the universe experiencing itself, contemplating its own existence.</a:t>
            </a:r>
            <a:endParaRPr lang="en-US" sz="1600" dirty="0"/>
          </a:p>
        </p:txBody>
      </p:sp>
      <p:sp>
        <p:nvSpPr>
          <p:cNvPr id="10" name="Text 7"/>
          <p:cNvSpPr/>
          <p:nvPr/>
        </p:nvSpPr>
        <p:spPr>
          <a:xfrm>
            <a:off x="2362200" y="6934622"/>
            <a:ext cx="11531600" cy="812800"/>
          </a:xfrm>
          <a:prstGeom prst="rect">
            <a:avLst/>
          </a:prstGeom>
          <a:noFill/>
          <a:ln/>
        </p:spPr>
        <p:txBody>
          <a:bodyPr wrap="square" lIns="0" tIns="0" rIns="0" bIns="0" rtlCol="0" anchor="ctr"/>
          <a:lstStyle/>
          <a:p>
            <a:pPr algn="ctr">
              <a:lnSpc>
                <a:spcPct val="110000"/>
              </a:lnSpc>
            </a:pPr>
            <a:r>
              <a:rPr lang="en-US" sz="2400" b="1" dirty="0">
                <a:solidFill>
                  <a:srgbClr val="C0A062"/>
                </a:solidFill>
                <a:latin typeface="Liter" pitchFamily="34" charset="0"/>
                <a:ea typeface="Liter" pitchFamily="34" charset="-122"/>
                <a:cs typeface="Liter" pitchFamily="34" charset="-120"/>
              </a:rPr>
              <a:t>The secrets of the universe are still being written.</a:t>
            </a:r>
            <a:endParaRPr lang="en-US" sz="1600" dirty="0"/>
          </a:p>
          <a:p>
            <a:pPr algn="ctr">
              <a:lnSpc>
                <a:spcPct val="110000"/>
              </a:lnSpc>
            </a:pPr>
            <a:r>
              <a:rPr lang="en-US" sz="2400" b="1" dirty="0">
                <a:solidFill>
                  <a:srgbClr val="C0A062"/>
                </a:solidFill>
                <a:latin typeface="Liter" pitchFamily="34" charset="0"/>
                <a:ea typeface="Liter" pitchFamily="34" charset="-122"/>
                <a:cs typeface="Liter" pitchFamily="34" charset="-120"/>
              </a:rPr>
              <a:t>And we are here to read them.</a:t>
            </a:r>
            <a:endParaRPr lang="en-US" sz="1600" dirty="0"/>
          </a:p>
        </p:txBody>
      </p:sp>
      <p:sp>
        <p:nvSpPr>
          <p:cNvPr id="11" name="Shape 8"/>
          <p:cNvSpPr/>
          <p:nvPr/>
        </p:nvSpPr>
        <p:spPr>
          <a:xfrm>
            <a:off x="4003569" y="8382422"/>
            <a:ext cx="381000" cy="304800"/>
          </a:xfrm>
          <a:custGeom>
            <a:avLst/>
            <a:gdLst/>
            <a:ahLst/>
            <a:cxnLst/>
            <a:rect l="l" t="t" r="r" b="b"/>
            <a:pathLst>
              <a:path w="381000" h="304800">
                <a:moveTo>
                  <a:pt x="0" y="152400"/>
                </a:moveTo>
                <a:cubicBezTo>
                  <a:pt x="0" y="99774"/>
                  <a:pt x="42624" y="57150"/>
                  <a:pt x="95250" y="57150"/>
                </a:cubicBezTo>
                <a:cubicBezTo>
                  <a:pt x="125254" y="57150"/>
                  <a:pt x="153472" y="71259"/>
                  <a:pt x="171450" y="95250"/>
                </a:cubicBezTo>
                <a:lnTo>
                  <a:pt x="190500" y="120670"/>
                </a:lnTo>
                <a:lnTo>
                  <a:pt x="209550" y="95250"/>
                </a:lnTo>
                <a:cubicBezTo>
                  <a:pt x="227528" y="71259"/>
                  <a:pt x="255746" y="57150"/>
                  <a:pt x="285750" y="57150"/>
                </a:cubicBezTo>
                <a:cubicBezTo>
                  <a:pt x="338376" y="57150"/>
                  <a:pt x="381000" y="99774"/>
                  <a:pt x="381000" y="152400"/>
                </a:cubicBezTo>
                <a:cubicBezTo>
                  <a:pt x="381000" y="205026"/>
                  <a:pt x="338376" y="247650"/>
                  <a:pt x="285750" y="247650"/>
                </a:cubicBezTo>
                <a:cubicBezTo>
                  <a:pt x="255746" y="247650"/>
                  <a:pt x="227528" y="233541"/>
                  <a:pt x="209550" y="209550"/>
                </a:cubicBezTo>
                <a:lnTo>
                  <a:pt x="190500" y="184130"/>
                </a:lnTo>
                <a:lnTo>
                  <a:pt x="171450" y="209550"/>
                </a:lnTo>
                <a:cubicBezTo>
                  <a:pt x="153472" y="233541"/>
                  <a:pt x="125254" y="247650"/>
                  <a:pt x="95250" y="247650"/>
                </a:cubicBezTo>
                <a:cubicBezTo>
                  <a:pt x="42624" y="247650"/>
                  <a:pt x="0" y="205026"/>
                  <a:pt x="0" y="152400"/>
                </a:cubicBezTo>
                <a:close/>
                <a:moveTo>
                  <a:pt x="166688" y="152400"/>
                </a:moveTo>
                <a:lnTo>
                  <a:pt x="140970" y="118110"/>
                </a:lnTo>
                <a:cubicBezTo>
                  <a:pt x="130195" y="103703"/>
                  <a:pt x="113228" y="95250"/>
                  <a:pt x="95250" y="95250"/>
                </a:cubicBezTo>
                <a:cubicBezTo>
                  <a:pt x="63698" y="95250"/>
                  <a:pt x="38100" y="120848"/>
                  <a:pt x="38100" y="152400"/>
                </a:cubicBezTo>
                <a:cubicBezTo>
                  <a:pt x="38100" y="183952"/>
                  <a:pt x="63698" y="209550"/>
                  <a:pt x="95250" y="209550"/>
                </a:cubicBezTo>
                <a:cubicBezTo>
                  <a:pt x="113228" y="209550"/>
                  <a:pt x="130195" y="201097"/>
                  <a:pt x="140970" y="186690"/>
                </a:cubicBezTo>
                <a:lnTo>
                  <a:pt x="166688" y="152400"/>
                </a:lnTo>
                <a:close/>
                <a:moveTo>
                  <a:pt x="214313" y="152400"/>
                </a:moveTo>
                <a:lnTo>
                  <a:pt x="240030" y="186690"/>
                </a:lnTo>
                <a:cubicBezTo>
                  <a:pt x="250805" y="201097"/>
                  <a:pt x="267772" y="209550"/>
                  <a:pt x="285750" y="209550"/>
                </a:cubicBezTo>
                <a:cubicBezTo>
                  <a:pt x="317302" y="209550"/>
                  <a:pt x="342900" y="183952"/>
                  <a:pt x="342900" y="152400"/>
                </a:cubicBezTo>
                <a:cubicBezTo>
                  <a:pt x="342900" y="120848"/>
                  <a:pt x="317302" y="95250"/>
                  <a:pt x="285750" y="95250"/>
                </a:cubicBezTo>
                <a:cubicBezTo>
                  <a:pt x="267772" y="95250"/>
                  <a:pt x="250805" y="103703"/>
                  <a:pt x="240030" y="118110"/>
                </a:cubicBezTo>
                <a:lnTo>
                  <a:pt x="214313" y="152400"/>
                </a:lnTo>
                <a:close/>
              </a:path>
            </a:pathLst>
          </a:custGeom>
          <a:solidFill>
            <a:srgbClr val="C0A062"/>
          </a:solidFill>
          <a:ln/>
        </p:spPr>
      </p:sp>
      <p:sp>
        <p:nvSpPr>
          <p:cNvPr id="12" name="Text 9"/>
          <p:cNvSpPr/>
          <p:nvPr/>
        </p:nvSpPr>
        <p:spPr>
          <a:xfrm>
            <a:off x="4479820" y="8357022"/>
            <a:ext cx="2197100" cy="355600"/>
          </a:xfrm>
          <a:prstGeom prst="rect">
            <a:avLst/>
          </a:prstGeom>
          <a:noFill/>
          <a:ln/>
        </p:spPr>
        <p:txBody>
          <a:bodyPr wrap="square" lIns="0" tIns="0" rIns="0" bIns="0" rtlCol="0" anchor="ctr"/>
          <a:lstStyle/>
          <a:p>
            <a:pPr algn="ctr">
              <a:lnSpc>
                <a:spcPct val="13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93 Billion Light-Years</a:t>
            </a:r>
            <a:endParaRPr lang="en-US" sz="1600" dirty="0"/>
          </a:p>
        </p:txBody>
      </p:sp>
      <p:sp>
        <p:nvSpPr>
          <p:cNvPr id="13" name="Shape 10"/>
          <p:cNvSpPr/>
          <p:nvPr/>
        </p:nvSpPr>
        <p:spPr>
          <a:xfrm>
            <a:off x="7248949" y="8382422"/>
            <a:ext cx="342900" cy="304800"/>
          </a:xfrm>
          <a:custGeom>
            <a:avLst/>
            <a:gdLst/>
            <a:ahLst/>
            <a:cxnLst/>
            <a:rect l="l" t="t" r="r" b="b"/>
            <a:pathLst>
              <a:path w="342900" h="304800">
                <a:moveTo>
                  <a:pt x="184249" y="-11251"/>
                </a:moveTo>
                <a:cubicBezTo>
                  <a:pt x="181808" y="-16014"/>
                  <a:pt x="176867" y="-19050"/>
                  <a:pt x="171510" y="-19050"/>
                </a:cubicBezTo>
                <a:cubicBezTo>
                  <a:pt x="166152" y="-19050"/>
                  <a:pt x="161211" y="-16014"/>
                  <a:pt x="158770" y="-11251"/>
                </a:cubicBezTo>
                <a:lnTo>
                  <a:pt x="114955" y="74593"/>
                </a:lnTo>
                <a:lnTo>
                  <a:pt x="19764" y="89714"/>
                </a:lnTo>
                <a:cubicBezTo>
                  <a:pt x="14466" y="90547"/>
                  <a:pt x="10061" y="94298"/>
                  <a:pt x="8394" y="99417"/>
                </a:cubicBezTo>
                <a:cubicBezTo>
                  <a:pt x="6727" y="104537"/>
                  <a:pt x="8096" y="110133"/>
                  <a:pt x="11847" y="113943"/>
                </a:cubicBezTo>
                <a:lnTo>
                  <a:pt x="79950" y="182106"/>
                </a:lnTo>
                <a:lnTo>
                  <a:pt x="64949" y="277297"/>
                </a:lnTo>
                <a:cubicBezTo>
                  <a:pt x="64115" y="282595"/>
                  <a:pt x="66318" y="287953"/>
                  <a:pt x="70664" y="291108"/>
                </a:cubicBezTo>
                <a:cubicBezTo>
                  <a:pt x="75009" y="294263"/>
                  <a:pt x="80724" y="294739"/>
                  <a:pt x="85546" y="292298"/>
                </a:cubicBezTo>
                <a:lnTo>
                  <a:pt x="171510" y="248603"/>
                </a:lnTo>
                <a:lnTo>
                  <a:pt x="257413" y="292298"/>
                </a:lnTo>
                <a:cubicBezTo>
                  <a:pt x="262176" y="294739"/>
                  <a:pt x="267950" y="294263"/>
                  <a:pt x="272296" y="291108"/>
                </a:cubicBezTo>
                <a:cubicBezTo>
                  <a:pt x="276642" y="287953"/>
                  <a:pt x="278844" y="282654"/>
                  <a:pt x="278011" y="277297"/>
                </a:cubicBezTo>
                <a:lnTo>
                  <a:pt x="262950" y="182106"/>
                </a:lnTo>
                <a:lnTo>
                  <a:pt x="331053" y="113943"/>
                </a:lnTo>
                <a:cubicBezTo>
                  <a:pt x="334863" y="110133"/>
                  <a:pt x="336173" y="104537"/>
                  <a:pt x="334506" y="99417"/>
                </a:cubicBezTo>
                <a:cubicBezTo>
                  <a:pt x="332839" y="94298"/>
                  <a:pt x="328493" y="90547"/>
                  <a:pt x="323136" y="89714"/>
                </a:cubicBezTo>
                <a:lnTo>
                  <a:pt x="228005" y="74593"/>
                </a:lnTo>
                <a:lnTo>
                  <a:pt x="184249" y="-11251"/>
                </a:lnTo>
                <a:close/>
              </a:path>
            </a:pathLst>
          </a:custGeom>
          <a:solidFill>
            <a:srgbClr val="C0A062"/>
          </a:solidFill>
          <a:ln/>
        </p:spPr>
      </p:sp>
      <p:sp>
        <p:nvSpPr>
          <p:cNvPr id="14" name="Text 11"/>
          <p:cNvSpPr/>
          <p:nvPr/>
        </p:nvSpPr>
        <p:spPr>
          <a:xfrm>
            <a:off x="7706149" y="8357022"/>
            <a:ext cx="1841500" cy="355600"/>
          </a:xfrm>
          <a:prstGeom prst="rect">
            <a:avLst/>
          </a:prstGeom>
          <a:noFill/>
          <a:ln/>
        </p:spPr>
        <p:txBody>
          <a:bodyPr wrap="square" lIns="0" tIns="0" rIns="0" bIns="0" rtlCol="0" anchor="ctr"/>
          <a:lstStyle/>
          <a:p>
            <a:pPr algn="ctr">
              <a:lnSpc>
                <a:spcPct val="13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2 Trillion Galaxies</a:t>
            </a:r>
            <a:endParaRPr lang="en-US" sz="1600" dirty="0"/>
          </a:p>
        </p:txBody>
      </p:sp>
      <p:sp>
        <p:nvSpPr>
          <p:cNvPr id="15" name="Shape 12"/>
          <p:cNvSpPr/>
          <p:nvPr/>
        </p:nvSpPr>
        <p:spPr>
          <a:xfrm>
            <a:off x="10151428" y="8382422"/>
            <a:ext cx="266700" cy="304800"/>
          </a:xfrm>
          <a:custGeom>
            <a:avLst/>
            <a:gdLst/>
            <a:ahLst/>
            <a:cxnLst/>
            <a:rect l="l" t="t" r="r" b="b"/>
            <a:pathLst>
              <a:path w="266700" h="304800">
                <a:moveTo>
                  <a:pt x="133350" y="237411"/>
                </a:moveTo>
                <a:cubicBezTo>
                  <a:pt x="126325" y="240447"/>
                  <a:pt x="119420" y="243185"/>
                  <a:pt x="112574" y="245447"/>
                </a:cubicBezTo>
                <a:cubicBezTo>
                  <a:pt x="122515" y="265569"/>
                  <a:pt x="131028" y="266700"/>
                  <a:pt x="133350" y="266700"/>
                </a:cubicBezTo>
                <a:cubicBezTo>
                  <a:pt x="135672" y="266700"/>
                  <a:pt x="144125" y="265569"/>
                  <a:pt x="154126" y="245447"/>
                </a:cubicBezTo>
                <a:cubicBezTo>
                  <a:pt x="147340" y="243126"/>
                  <a:pt x="140375" y="240447"/>
                  <a:pt x="133350" y="237411"/>
                </a:cubicBezTo>
                <a:close/>
                <a:moveTo>
                  <a:pt x="246459" y="152400"/>
                </a:moveTo>
                <a:cubicBezTo>
                  <a:pt x="266105" y="179308"/>
                  <a:pt x="272832" y="206514"/>
                  <a:pt x="260509" y="228600"/>
                </a:cubicBezTo>
                <a:cubicBezTo>
                  <a:pt x="248483" y="250210"/>
                  <a:pt x="223302" y="257949"/>
                  <a:pt x="191929" y="254318"/>
                </a:cubicBezTo>
                <a:cubicBezTo>
                  <a:pt x="178832" y="285333"/>
                  <a:pt x="158770" y="304800"/>
                  <a:pt x="133350" y="304800"/>
                </a:cubicBezTo>
                <a:cubicBezTo>
                  <a:pt x="107930" y="304800"/>
                  <a:pt x="87868" y="285333"/>
                  <a:pt x="74771" y="254318"/>
                </a:cubicBezTo>
                <a:cubicBezTo>
                  <a:pt x="43398" y="257949"/>
                  <a:pt x="18217" y="250210"/>
                  <a:pt x="6191" y="228600"/>
                </a:cubicBezTo>
                <a:cubicBezTo>
                  <a:pt x="-6132" y="206514"/>
                  <a:pt x="595" y="179308"/>
                  <a:pt x="20241" y="152400"/>
                </a:cubicBezTo>
                <a:cubicBezTo>
                  <a:pt x="595" y="125492"/>
                  <a:pt x="-6132" y="98286"/>
                  <a:pt x="6191" y="76200"/>
                </a:cubicBezTo>
                <a:cubicBezTo>
                  <a:pt x="18217" y="54590"/>
                  <a:pt x="43398" y="46851"/>
                  <a:pt x="74771" y="50483"/>
                </a:cubicBezTo>
                <a:cubicBezTo>
                  <a:pt x="87868" y="19467"/>
                  <a:pt x="107871" y="0"/>
                  <a:pt x="133350" y="0"/>
                </a:cubicBezTo>
                <a:cubicBezTo>
                  <a:pt x="158829" y="0"/>
                  <a:pt x="178832" y="19467"/>
                  <a:pt x="191929" y="50483"/>
                </a:cubicBezTo>
                <a:cubicBezTo>
                  <a:pt x="223302" y="46851"/>
                  <a:pt x="248483" y="54531"/>
                  <a:pt x="260509" y="76200"/>
                </a:cubicBezTo>
                <a:cubicBezTo>
                  <a:pt x="272832" y="98286"/>
                  <a:pt x="266105" y="125492"/>
                  <a:pt x="246459" y="152400"/>
                </a:cubicBezTo>
                <a:close/>
                <a:moveTo>
                  <a:pt x="207288" y="192524"/>
                </a:moveTo>
                <a:cubicBezTo>
                  <a:pt x="206276" y="200977"/>
                  <a:pt x="204966" y="209193"/>
                  <a:pt x="203299" y="217051"/>
                </a:cubicBezTo>
                <a:cubicBezTo>
                  <a:pt x="222230" y="217884"/>
                  <a:pt x="226278" y="211872"/>
                  <a:pt x="227231" y="210086"/>
                </a:cubicBezTo>
                <a:cubicBezTo>
                  <a:pt x="228600" y="207585"/>
                  <a:pt x="231398" y="199430"/>
                  <a:pt x="220147" y="181451"/>
                </a:cubicBezTo>
                <a:cubicBezTo>
                  <a:pt x="216098" y="185202"/>
                  <a:pt x="211812" y="188893"/>
                  <a:pt x="207288" y="192524"/>
                </a:cubicBezTo>
                <a:close/>
                <a:moveTo>
                  <a:pt x="203299" y="87809"/>
                </a:moveTo>
                <a:cubicBezTo>
                  <a:pt x="204966" y="95607"/>
                  <a:pt x="206276" y="103822"/>
                  <a:pt x="207288" y="112335"/>
                </a:cubicBezTo>
                <a:cubicBezTo>
                  <a:pt x="211812" y="115967"/>
                  <a:pt x="216098" y="119658"/>
                  <a:pt x="220147" y="123408"/>
                </a:cubicBezTo>
                <a:cubicBezTo>
                  <a:pt x="231398" y="105430"/>
                  <a:pt x="228600" y="97215"/>
                  <a:pt x="227231" y="94774"/>
                </a:cubicBezTo>
                <a:cubicBezTo>
                  <a:pt x="226278" y="93047"/>
                  <a:pt x="222230" y="87035"/>
                  <a:pt x="203299" y="87809"/>
                </a:cubicBezTo>
                <a:close/>
                <a:moveTo>
                  <a:pt x="154126" y="59353"/>
                </a:moveTo>
                <a:cubicBezTo>
                  <a:pt x="144125" y="39231"/>
                  <a:pt x="135672" y="38100"/>
                  <a:pt x="133350" y="38100"/>
                </a:cubicBezTo>
                <a:cubicBezTo>
                  <a:pt x="131028" y="38100"/>
                  <a:pt x="122575" y="39231"/>
                  <a:pt x="112574" y="59353"/>
                </a:cubicBezTo>
                <a:cubicBezTo>
                  <a:pt x="119360" y="61674"/>
                  <a:pt x="126325" y="64353"/>
                  <a:pt x="133350" y="67389"/>
                </a:cubicBezTo>
                <a:cubicBezTo>
                  <a:pt x="140375" y="64353"/>
                  <a:pt x="147280" y="61615"/>
                  <a:pt x="154126" y="59353"/>
                </a:cubicBezTo>
                <a:close/>
                <a:moveTo>
                  <a:pt x="59472" y="112276"/>
                </a:moveTo>
                <a:cubicBezTo>
                  <a:pt x="60484" y="103763"/>
                  <a:pt x="61793" y="95607"/>
                  <a:pt x="63460" y="87749"/>
                </a:cubicBezTo>
                <a:cubicBezTo>
                  <a:pt x="44529" y="86916"/>
                  <a:pt x="40481" y="92928"/>
                  <a:pt x="39529" y="94714"/>
                </a:cubicBezTo>
                <a:cubicBezTo>
                  <a:pt x="38160" y="97215"/>
                  <a:pt x="35362" y="105370"/>
                  <a:pt x="46613" y="123349"/>
                </a:cubicBezTo>
                <a:cubicBezTo>
                  <a:pt x="50661" y="119598"/>
                  <a:pt x="54947" y="115907"/>
                  <a:pt x="59472" y="112276"/>
                </a:cubicBezTo>
                <a:close/>
                <a:moveTo>
                  <a:pt x="46553" y="181451"/>
                </a:moveTo>
                <a:cubicBezTo>
                  <a:pt x="35302" y="199430"/>
                  <a:pt x="38100" y="207645"/>
                  <a:pt x="39469" y="210086"/>
                </a:cubicBezTo>
                <a:cubicBezTo>
                  <a:pt x="40422" y="211812"/>
                  <a:pt x="44470" y="217825"/>
                  <a:pt x="63401" y="217051"/>
                </a:cubicBezTo>
                <a:cubicBezTo>
                  <a:pt x="61734" y="209252"/>
                  <a:pt x="60424" y="201037"/>
                  <a:pt x="59412" y="192524"/>
                </a:cubicBezTo>
                <a:cubicBezTo>
                  <a:pt x="54888" y="188893"/>
                  <a:pt x="50602" y="185202"/>
                  <a:pt x="46553" y="181451"/>
                </a:cubicBezTo>
                <a:close/>
                <a:moveTo>
                  <a:pt x="180975" y="152400"/>
                </a:moveTo>
                <a:cubicBezTo>
                  <a:pt x="180975" y="126115"/>
                  <a:pt x="159635" y="104775"/>
                  <a:pt x="133350" y="104775"/>
                </a:cubicBezTo>
                <a:cubicBezTo>
                  <a:pt x="107065" y="104775"/>
                  <a:pt x="85725" y="126115"/>
                  <a:pt x="85725" y="152400"/>
                </a:cubicBezTo>
                <a:cubicBezTo>
                  <a:pt x="85725" y="178685"/>
                  <a:pt x="107065" y="200025"/>
                  <a:pt x="133350" y="200025"/>
                </a:cubicBezTo>
                <a:cubicBezTo>
                  <a:pt x="159635" y="200025"/>
                  <a:pt x="180975" y="178685"/>
                  <a:pt x="180975" y="152400"/>
                </a:cubicBezTo>
                <a:close/>
                <a:moveTo>
                  <a:pt x="133350" y="133350"/>
                </a:moveTo>
                <a:cubicBezTo>
                  <a:pt x="143864" y="133350"/>
                  <a:pt x="152400" y="141886"/>
                  <a:pt x="152400" y="152400"/>
                </a:cubicBezTo>
                <a:cubicBezTo>
                  <a:pt x="152400" y="162914"/>
                  <a:pt x="143864" y="171450"/>
                  <a:pt x="133350" y="171450"/>
                </a:cubicBezTo>
                <a:cubicBezTo>
                  <a:pt x="122836" y="171450"/>
                  <a:pt x="114300" y="162914"/>
                  <a:pt x="114300" y="152400"/>
                </a:cubicBezTo>
                <a:cubicBezTo>
                  <a:pt x="114300" y="141886"/>
                  <a:pt x="122836" y="133350"/>
                  <a:pt x="133350" y="133350"/>
                </a:cubicBezTo>
                <a:close/>
              </a:path>
            </a:pathLst>
          </a:custGeom>
          <a:solidFill>
            <a:srgbClr val="C0A062"/>
          </a:solidFill>
          <a:ln/>
        </p:spPr>
      </p:sp>
      <p:sp>
        <p:nvSpPr>
          <p:cNvPr id="16" name="Text 13"/>
          <p:cNvSpPr/>
          <p:nvPr/>
        </p:nvSpPr>
        <p:spPr>
          <a:xfrm>
            <a:off x="10570528" y="8357022"/>
            <a:ext cx="1739900" cy="355600"/>
          </a:xfrm>
          <a:prstGeom prst="rect">
            <a:avLst/>
          </a:prstGeom>
          <a:noFill/>
          <a:ln/>
        </p:spPr>
        <p:txBody>
          <a:bodyPr wrap="square" lIns="0" tIns="0" rIns="0" bIns="0" rtlCol="0" anchor="ctr"/>
          <a:lstStyle/>
          <a:p>
            <a:pPr algn="ctr">
              <a:lnSpc>
                <a:spcPct val="13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13.8 Billion Years</a:t>
            </a:r>
            <a:endParaRPr lang="en-US" sz="1600" dirty="0"/>
          </a:p>
        </p:txBody>
      </p:sp>
      <p:sp>
        <p:nvSpPr>
          <p:cNvPr id="17" name="Shape 14"/>
          <p:cNvSpPr/>
          <p:nvPr/>
        </p:nvSpPr>
        <p:spPr>
          <a:xfrm>
            <a:off x="6450330" y="9369636"/>
            <a:ext cx="203200" cy="203200"/>
          </a:xfrm>
          <a:custGeom>
            <a:avLst/>
            <a:gdLst/>
            <a:ahLst/>
            <a:cxnLst/>
            <a:rect l="l" t="t" r="r" b="b"/>
            <a:pathLst>
              <a:path w="203200" h="203200">
                <a:moveTo>
                  <a:pt x="50800" y="127000"/>
                </a:moveTo>
                <a:lnTo>
                  <a:pt x="9723" y="127000"/>
                </a:lnTo>
                <a:cubicBezTo>
                  <a:pt x="-159" y="127000"/>
                  <a:pt x="-6231" y="116245"/>
                  <a:pt x="-1151" y="107752"/>
                </a:cubicBezTo>
                <a:lnTo>
                  <a:pt x="19844" y="72747"/>
                </a:lnTo>
                <a:cubicBezTo>
                  <a:pt x="23297" y="66993"/>
                  <a:pt x="29488" y="63500"/>
                  <a:pt x="36195" y="63500"/>
                </a:cubicBezTo>
                <a:lnTo>
                  <a:pt x="73898" y="63500"/>
                </a:lnTo>
                <a:cubicBezTo>
                  <a:pt x="104100" y="12343"/>
                  <a:pt x="149146" y="9763"/>
                  <a:pt x="179268" y="14168"/>
                </a:cubicBezTo>
                <a:cubicBezTo>
                  <a:pt x="184348" y="14923"/>
                  <a:pt x="188317" y="18891"/>
                  <a:pt x="189032" y="23932"/>
                </a:cubicBezTo>
                <a:cubicBezTo>
                  <a:pt x="193437" y="54054"/>
                  <a:pt x="190857" y="99100"/>
                  <a:pt x="139700" y="129302"/>
                </a:cubicBezTo>
                <a:lnTo>
                  <a:pt x="139700" y="167005"/>
                </a:lnTo>
                <a:cubicBezTo>
                  <a:pt x="139700" y="173712"/>
                  <a:pt x="136208" y="179903"/>
                  <a:pt x="130453" y="183356"/>
                </a:cubicBezTo>
                <a:lnTo>
                  <a:pt x="95448" y="204351"/>
                </a:lnTo>
                <a:cubicBezTo>
                  <a:pt x="86995" y="209431"/>
                  <a:pt x="76200" y="203319"/>
                  <a:pt x="76200" y="193477"/>
                </a:cubicBezTo>
                <a:lnTo>
                  <a:pt x="76200" y="152400"/>
                </a:lnTo>
                <a:cubicBezTo>
                  <a:pt x="76200" y="138390"/>
                  <a:pt x="64810" y="127000"/>
                  <a:pt x="50800" y="127000"/>
                </a:cubicBezTo>
                <a:lnTo>
                  <a:pt x="50760" y="127000"/>
                </a:lnTo>
                <a:close/>
                <a:moveTo>
                  <a:pt x="158750" y="63500"/>
                </a:moveTo>
                <a:cubicBezTo>
                  <a:pt x="158750" y="52986"/>
                  <a:pt x="150214" y="44450"/>
                  <a:pt x="139700" y="44450"/>
                </a:cubicBezTo>
                <a:cubicBezTo>
                  <a:pt x="129186" y="44450"/>
                  <a:pt x="120650" y="52986"/>
                  <a:pt x="120650" y="63500"/>
                </a:cubicBezTo>
                <a:cubicBezTo>
                  <a:pt x="120650" y="74014"/>
                  <a:pt x="129186" y="82550"/>
                  <a:pt x="139700" y="82550"/>
                </a:cubicBezTo>
                <a:cubicBezTo>
                  <a:pt x="150214" y="82550"/>
                  <a:pt x="158750" y="74014"/>
                  <a:pt x="158750" y="63500"/>
                </a:cubicBezTo>
                <a:close/>
              </a:path>
            </a:pathLst>
          </a:custGeom>
          <a:solidFill>
            <a:srgbClr val="E0E0E0">
              <a:alpha val="50196"/>
            </a:srgbClr>
          </a:solidFill>
          <a:ln/>
        </p:spPr>
      </p:sp>
      <p:sp>
        <p:nvSpPr>
          <p:cNvPr id="18" name="Text 15"/>
          <p:cNvSpPr/>
          <p:nvPr/>
        </p:nvSpPr>
        <p:spPr>
          <a:xfrm>
            <a:off x="6729730" y="9322222"/>
            <a:ext cx="3149600" cy="304800"/>
          </a:xfrm>
          <a:prstGeom prst="rect">
            <a:avLst/>
          </a:prstGeom>
          <a:noFill/>
          <a:ln/>
        </p:spPr>
        <p:txBody>
          <a:bodyPr wrap="square" lIns="0" tIns="0" rIns="0" bIns="0" rtlCol="0" anchor="ctr"/>
          <a:lstStyle/>
          <a:p>
            <a:pPr algn="ctr">
              <a:lnSpc>
                <a:spcPct val="130000"/>
              </a:lnSpc>
            </a:pPr>
            <a:r>
              <a:rPr lang="en-US" sz="1600" dirty="0">
                <a:solidFill>
                  <a:srgbClr val="E0E0E0">
                    <a:alpha val="50000"/>
                  </a:srgbClr>
                </a:solidFill>
                <a:latin typeface="Quattrocento Sans" pitchFamily="34" charset="0"/>
                <a:ea typeface="Quattrocento Sans" pitchFamily="34" charset="-122"/>
                <a:cs typeface="Quattrocento Sans" pitchFamily="34" charset="-120"/>
              </a:rPr>
              <a:t>The adventure has only just begun</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mos.cms.futurecdn.net/7c07f076016416d5c94665b4220f08fa5ce7a827.jpg">    </p:cNvPr>
          <p:cNvPicPr>
            <a:picLocks noChangeAspect="1"/>
          </p:cNvPicPr>
          <p:nvPr/>
        </p:nvPicPr>
        <p:blipFill>
          <a:blip r:embed="rId1">
            <a:alphaModFix amt="40000"/>
          </a:blip>
          <a:srcRect l="0" r="0" t="0" b="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0000"/>
                </a:srgbClr>
              </a:gs>
              <a:gs pos="50000">
                <a:srgbClr val="1A2A3A">
                  <a:alpha val="80000"/>
                </a:srgbClr>
              </a:gs>
              <a:gs pos="100000">
                <a:srgbClr val="05070A">
                  <a:alpha val="95000"/>
                </a:srgbClr>
              </a:gs>
            </a:gsLst>
            <a:lin ang="2700000" scaled="1"/>
          </a:gradFill>
          <a:ln/>
        </p:spPr>
      </p:sp>
      <p:sp>
        <p:nvSpPr>
          <p:cNvPr id="4" name="Shape 1"/>
          <p:cNvSpPr/>
          <p:nvPr/>
        </p:nvSpPr>
        <p:spPr>
          <a:xfrm>
            <a:off x="511387" y="511387"/>
            <a:ext cx="1784773" cy="413173"/>
          </a:xfrm>
          <a:custGeom>
            <a:avLst/>
            <a:gdLst/>
            <a:ahLst/>
            <a:cxnLst/>
            <a:rect l="l" t="t" r="r" b="b"/>
            <a:pathLst>
              <a:path w="1784773" h="413173">
                <a:moveTo>
                  <a:pt x="206587" y="0"/>
                </a:moveTo>
                <a:lnTo>
                  <a:pt x="1578187" y="0"/>
                </a:lnTo>
                <a:cubicBezTo>
                  <a:pt x="1692205" y="0"/>
                  <a:pt x="1784773" y="92568"/>
                  <a:pt x="1784773" y="206587"/>
                </a:cubicBezTo>
                <a:lnTo>
                  <a:pt x="1784773" y="206587"/>
                </a:lnTo>
                <a:cubicBezTo>
                  <a:pt x="1784773" y="320605"/>
                  <a:pt x="1692205" y="413173"/>
                  <a:pt x="15781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60"/>
            <a:ext cx="1450340"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Navigation</a:t>
            </a:r>
            <a:endParaRPr lang="en-US" sz="1600" dirty="0"/>
          </a:p>
        </p:txBody>
      </p:sp>
      <p:sp>
        <p:nvSpPr>
          <p:cNvPr id="6" name="Text 3"/>
          <p:cNvSpPr/>
          <p:nvPr/>
        </p:nvSpPr>
        <p:spPr>
          <a:xfrm>
            <a:off x="508000" y="1080346"/>
            <a:ext cx="15621000" cy="762000"/>
          </a:xfrm>
          <a:prstGeom prst="rect">
            <a:avLst/>
          </a:prstGeom>
          <a:noFill/>
          <a:ln/>
        </p:spPr>
        <p:txBody>
          <a:bodyPr wrap="square" lIns="0" tIns="0" rIns="0" bIns="0" rtlCol="0" anchor="ctr"/>
          <a:lstStyle/>
          <a:p>
            <a:pPr>
              <a:lnSpc>
                <a:spcPct val="80000"/>
              </a:lnSpc>
            </a:pPr>
            <a:r>
              <a:rPr lang="en-US" sz="6000" b="1" dirty="0">
                <a:solidFill>
                  <a:srgbClr val="E0E0E0"/>
                </a:solidFill>
                <a:latin typeface="Oranienbaum" pitchFamily="34" charset="0"/>
                <a:ea typeface="Oranienbaum" pitchFamily="34" charset="-122"/>
                <a:cs typeface="Oranienbaum" pitchFamily="34" charset="-120"/>
              </a:rPr>
              <a:t>Journey Map</a:t>
            </a:r>
            <a:endParaRPr lang="en-US" sz="1600" dirty="0"/>
          </a:p>
        </p:txBody>
      </p:sp>
      <p:sp>
        <p:nvSpPr>
          <p:cNvPr id="7" name="Shape 4"/>
          <p:cNvSpPr/>
          <p:nvPr/>
        </p:nvSpPr>
        <p:spPr>
          <a:xfrm>
            <a:off x="508000" y="2045546"/>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8" name="Shape 5"/>
          <p:cNvSpPr/>
          <p:nvPr/>
        </p:nvSpPr>
        <p:spPr>
          <a:xfrm>
            <a:off x="511387" y="2607733"/>
            <a:ext cx="7309273" cy="2051473"/>
          </a:xfrm>
          <a:custGeom>
            <a:avLst/>
            <a:gdLst/>
            <a:ahLst/>
            <a:cxnLst/>
            <a:rect l="l" t="t" r="r" b="b"/>
            <a:pathLst>
              <a:path w="7309273" h="2051473">
                <a:moveTo>
                  <a:pt x="152404" y="0"/>
                </a:moveTo>
                <a:lnTo>
                  <a:pt x="7156869" y="0"/>
                </a:lnTo>
                <a:cubicBezTo>
                  <a:pt x="7241040" y="0"/>
                  <a:pt x="7309273" y="68234"/>
                  <a:pt x="7309273" y="152404"/>
                </a:cubicBezTo>
                <a:lnTo>
                  <a:pt x="7309273" y="1899069"/>
                </a:lnTo>
                <a:cubicBezTo>
                  <a:pt x="7309273" y="1983240"/>
                  <a:pt x="7241040" y="2051473"/>
                  <a:pt x="7156869" y="2051473"/>
                </a:cubicBezTo>
                <a:lnTo>
                  <a:pt x="152404" y="2051473"/>
                </a:lnTo>
                <a:cubicBezTo>
                  <a:pt x="68234" y="2051473"/>
                  <a:pt x="0" y="1983240"/>
                  <a:pt x="0" y="1899069"/>
                </a:cubicBezTo>
                <a:lnTo>
                  <a:pt x="0" y="152404"/>
                </a:lnTo>
                <a:cubicBezTo>
                  <a:pt x="0" y="68290"/>
                  <a:pt x="68290" y="0"/>
                  <a:pt x="152404" y="0"/>
                </a:cubicBezTo>
                <a:close/>
              </a:path>
            </a:pathLst>
          </a:custGeom>
          <a:solidFill>
            <a:srgbClr val="1A2A3A">
              <a:alpha val="40000"/>
            </a:srgbClr>
          </a:solidFill>
          <a:ln w="6773">
            <a:solidFill>
              <a:srgbClr val="4A5D6A">
                <a:alpha val="30196"/>
              </a:srgbClr>
            </a:solidFill>
            <a:prstDash val="solid"/>
          </a:ln>
        </p:spPr>
      </p:sp>
      <p:sp>
        <p:nvSpPr>
          <p:cNvPr id="9" name="Shape 6"/>
          <p:cNvSpPr/>
          <p:nvPr/>
        </p:nvSpPr>
        <p:spPr>
          <a:xfrm>
            <a:off x="819573" y="291592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10" name="Text 7"/>
          <p:cNvSpPr/>
          <p:nvPr/>
        </p:nvSpPr>
        <p:spPr>
          <a:xfrm>
            <a:off x="724323" y="2915920"/>
            <a:ext cx="1003300" cy="812800"/>
          </a:xfrm>
          <a:prstGeom prst="rect">
            <a:avLst/>
          </a:prstGeom>
          <a:noFill/>
          <a:ln/>
        </p:spPr>
        <p:txBody>
          <a:bodyPr wrap="square" lIns="0" tIns="0" rIns="0" bIns="0" rtlCol="0" anchor="ctr"/>
          <a:lstStyle/>
          <a:p>
            <a:pPr algn="ctr">
              <a:lnSpc>
                <a:spcPct val="100000"/>
              </a:lnSpc>
            </a:pPr>
            <a:r>
              <a:rPr lang="en-US" sz="3000" b="1" dirty="0">
                <a:solidFill>
                  <a:srgbClr val="05070A"/>
                </a:solidFill>
                <a:latin typeface="Oranienbaum" pitchFamily="34" charset="0"/>
                <a:ea typeface="Oranienbaum" pitchFamily="34" charset="-122"/>
                <a:cs typeface="Oranienbaum" pitchFamily="34" charset="-120"/>
              </a:rPr>
              <a:t>01</a:t>
            </a:r>
            <a:endParaRPr lang="en-US" sz="1600" dirty="0"/>
          </a:p>
        </p:txBody>
      </p:sp>
      <p:sp>
        <p:nvSpPr>
          <p:cNvPr id="11" name="Text 8"/>
          <p:cNvSpPr/>
          <p:nvPr/>
        </p:nvSpPr>
        <p:spPr>
          <a:xfrm>
            <a:off x="1886373" y="2915920"/>
            <a:ext cx="57785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The Cosmos Unveiled</a:t>
            </a:r>
            <a:endParaRPr lang="en-US" sz="1600" dirty="0"/>
          </a:p>
        </p:txBody>
      </p:sp>
      <p:sp>
        <p:nvSpPr>
          <p:cNvPr id="12" name="Text 9"/>
          <p:cNvSpPr/>
          <p:nvPr/>
        </p:nvSpPr>
        <p:spPr>
          <a:xfrm>
            <a:off x="1886373" y="3423920"/>
            <a:ext cx="5740400" cy="749300"/>
          </a:xfrm>
          <a:prstGeom prst="rect">
            <a:avLst/>
          </a:prstGeom>
          <a:noFill/>
          <a:ln/>
        </p:spPr>
        <p:txBody>
          <a:bodyPr wrap="square" lIns="0" tIns="0" rIns="0" bIns="0" rtlCol="0" anchor="ctr"/>
          <a:lstStyle/>
          <a:p>
            <a:pPr>
              <a:lnSpc>
                <a:spcPct val="14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Scale, composition, and the invisible forces shaping reality</a:t>
            </a:r>
            <a:endParaRPr lang="en-US" sz="1600" dirty="0"/>
          </a:p>
        </p:txBody>
      </p:sp>
      <p:sp>
        <p:nvSpPr>
          <p:cNvPr id="13" name="Shape 10"/>
          <p:cNvSpPr/>
          <p:nvPr/>
        </p:nvSpPr>
        <p:spPr>
          <a:xfrm>
            <a:off x="8436187" y="2607733"/>
            <a:ext cx="7309273" cy="2051473"/>
          </a:xfrm>
          <a:custGeom>
            <a:avLst/>
            <a:gdLst/>
            <a:ahLst/>
            <a:cxnLst/>
            <a:rect l="l" t="t" r="r" b="b"/>
            <a:pathLst>
              <a:path w="7309273" h="2051473">
                <a:moveTo>
                  <a:pt x="152404" y="0"/>
                </a:moveTo>
                <a:lnTo>
                  <a:pt x="7156869" y="0"/>
                </a:lnTo>
                <a:cubicBezTo>
                  <a:pt x="7241040" y="0"/>
                  <a:pt x="7309273" y="68234"/>
                  <a:pt x="7309273" y="152404"/>
                </a:cubicBezTo>
                <a:lnTo>
                  <a:pt x="7309273" y="1899069"/>
                </a:lnTo>
                <a:cubicBezTo>
                  <a:pt x="7309273" y="1983240"/>
                  <a:pt x="7241040" y="2051473"/>
                  <a:pt x="7156869" y="2051473"/>
                </a:cubicBezTo>
                <a:lnTo>
                  <a:pt x="152404" y="2051473"/>
                </a:lnTo>
                <a:cubicBezTo>
                  <a:pt x="68234" y="2051473"/>
                  <a:pt x="0" y="1983240"/>
                  <a:pt x="0" y="1899069"/>
                </a:cubicBezTo>
                <a:lnTo>
                  <a:pt x="0" y="152404"/>
                </a:lnTo>
                <a:cubicBezTo>
                  <a:pt x="0" y="68290"/>
                  <a:pt x="68290" y="0"/>
                  <a:pt x="152404" y="0"/>
                </a:cubicBezTo>
                <a:close/>
              </a:path>
            </a:pathLst>
          </a:custGeom>
          <a:solidFill>
            <a:srgbClr val="1A2A3A">
              <a:alpha val="40000"/>
            </a:srgbClr>
          </a:solidFill>
          <a:ln w="6773">
            <a:solidFill>
              <a:srgbClr val="4A5D6A">
                <a:alpha val="30196"/>
              </a:srgbClr>
            </a:solidFill>
            <a:prstDash val="solid"/>
          </a:ln>
        </p:spPr>
      </p:sp>
      <p:sp>
        <p:nvSpPr>
          <p:cNvPr id="14" name="Shape 11"/>
          <p:cNvSpPr/>
          <p:nvPr/>
        </p:nvSpPr>
        <p:spPr>
          <a:xfrm>
            <a:off x="8744374" y="2915920"/>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15" name="Text 12"/>
          <p:cNvSpPr/>
          <p:nvPr/>
        </p:nvSpPr>
        <p:spPr>
          <a:xfrm>
            <a:off x="8649124" y="2915920"/>
            <a:ext cx="1003300" cy="812800"/>
          </a:xfrm>
          <a:prstGeom prst="rect">
            <a:avLst/>
          </a:prstGeom>
          <a:noFill/>
          <a:ln/>
        </p:spPr>
        <p:txBody>
          <a:bodyPr wrap="square" lIns="0" tIns="0" rIns="0" bIns="0" rtlCol="0" anchor="ctr"/>
          <a:lstStyle/>
          <a:p>
            <a:pPr algn="ctr">
              <a:lnSpc>
                <a:spcPct val="100000"/>
              </a:lnSpc>
            </a:pPr>
            <a:r>
              <a:rPr lang="en-US" sz="3000" b="1" dirty="0">
                <a:solidFill>
                  <a:srgbClr val="05070A"/>
                </a:solidFill>
                <a:latin typeface="Oranienbaum" pitchFamily="34" charset="0"/>
                <a:ea typeface="Oranienbaum" pitchFamily="34" charset="-122"/>
                <a:cs typeface="Oranienbaum" pitchFamily="34" charset="-120"/>
              </a:rPr>
              <a:t>02</a:t>
            </a:r>
            <a:endParaRPr lang="en-US" sz="1600" dirty="0"/>
          </a:p>
        </p:txBody>
      </p:sp>
      <p:sp>
        <p:nvSpPr>
          <p:cNvPr id="16" name="Text 13"/>
          <p:cNvSpPr/>
          <p:nvPr/>
        </p:nvSpPr>
        <p:spPr>
          <a:xfrm>
            <a:off x="9811174" y="2915920"/>
            <a:ext cx="46863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Galaxies</a:t>
            </a:r>
            <a:endParaRPr lang="en-US" sz="1600" dirty="0"/>
          </a:p>
        </p:txBody>
      </p:sp>
      <p:sp>
        <p:nvSpPr>
          <p:cNvPr id="17" name="Text 14"/>
          <p:cNvSpPr/>
          <p:nvPr/>
        </p:nvSpPr>
        <p:spPr>
          <a:xfrm>
            <a:off x="9811174" y="3423920"/>
            <a:ext cx="4648200" cy="368300"/>
          </a:xfrm>
          <a:prstGeom prst="rect">
            <a:avLst/>
          </a:prstGeom>
          <a:noFill/>
          <a:ln/>
        </p:spPr>
        <p:txBody>
          <a:bodyPr wrap="square" lIns="0" tIns="0" rIns="0" bIns="0" rtlCol="0" anchor="ctr"/>
          <a:lstStyle/>
          <a:p>
            <a:pPr>
              <a:lnSpc>
                <a:spcPct val="14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Islands of stars spanning billions of light-years</a:t>
            </a:r>
            <a:endParaRPr lang="en-US" sz="1600" dirty="0"/>
          </a:p>
        </p:txBody>
      </p:sp>
      <p:sp>
        <p:nvSpPr>
          <p:cNvPr id="18" name="Shape 15"/>
          <p:cNvSpPr/>
          <p:nvPr/>
        </p:nvSpPr>
        <p:spPr>
          <a:xfrm>
            <a:off x="511387" y="4967500"/>
            <a:ext cx="7309273" cy="1670473"/>
          </a:xfrm>
          <a:custGeom>
            <a:avLst/>
            <a:gdLst/>
            <a:ahLst/>
            <a:cxnLst/>
            <a:rect l="l" t="t" r="r" b="b"/>
            <a:pathLst>
              <a:path w="7309273" h="1670473">
                <a:moveTo>
                  <a:pt x="152397" y="0"/>
                </a:moveTo>
                <a:lnTo>
                  <a:pt x="7156876" y="0"/>
                </a:lnTo>
                <a:cubicBezTo>
                  <a:pt x="7241043" y="0"/>
                  <a:pt x="7309273" y="68231"/>
                  <a:pt x="7309273" y="152397"/>
                </a:cubicBezTo>
                <a:lnTo>
                  <a:pt x="7309273" y="1518076"/>
                </a:lnTo>
                <a:cubicBezTo>
                  <a:pt x="7309273" y="1602186"/>
                  <a:pt x="7240986" y="1670473"/>
                  <a:pt x="7156876" y="1670473"/>
                </a:cubicBezTo>
                <a:lnTo>
                  <a:pt x="152397" y="1670473"/>
                </a:lnTo>
                <a:cubicBezTo>
                  <a:pt x="68231" y="1670473"/>
                  <a:pt x="0" y="1602243"/>
                  <a:pt x="0" y="1518076"/>
                </a:cubicBezTo>
                <a:lnTo>
                  <a:pt x="0" y="152397"/>
                </a:lnTo>
                <a:cubicBezTo>
                  <a:pt x="0" y="68287"/>
                  <a:pt x="68287" y="0"/>
                  <a:pt x="152397" y="0"/>
                </a:cubicBezTo>
                <a:close/>
              </a:path>
            </a:pathLst>
          </a:custGeom>
          <a:solidFill>
            <a:srgbClr val="1A2A3A">
              <a:alpha val="40000"/>
            </a:srgbClr>
          </a:solidFill>
          <a:ln w="6773">
            <a:solidFill>
              <a:srgbClr val="4A5D6A">
                <a:alpha val="30196"/>
              </a:srgbClr>
            </a:solidFill>
            <a:prstDash val="solid"/>
          </a:ln>
        </p:spPr>
      </p:sp>
      <p:sp>
        <p:nvSpPr>
          <p:cNvPr id="19" name="Shape 16"/>
          <p:cNvSpPr/>
          <p:nvPr/>
        </p:nvSpPr>
        <p:spPr>
          <a:xfrm>
            <a:off x="819573" y="5275687"/>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20" name="Text 17"/>
          <p:cNvSpPr/>
          <p:nvPr/>
        </p:nvSpPr>
        <p:spPr>
          <a:xfrm>
            <a:off x="724323" y="5275687"/>
            <a:ext cx="1003300" cy="812800"/>
          </a:xfrm>
          <a:prstGeom prst="rect">
            <a:avLst/>
          </a:prstGeom>
          <a:noFill/>
          <a:ln/>
        </p:spPr>
        <p:txBody>
          <a:bodyPr wrap="square" lIns="0" tIns="0" rIns="0" bIns="0" rtlCol="0" anchor="ctr"/>
          <a:lstStyle/>
          <a:p>
            <a:pPr algn="ctr">
              <a:lnSpc>
                <a:spcPct val="100000"/>
              </a:lnSpc>
            </a:pPr>
            <a:r>
              <a:rPr lang="en-US" sz="3000" b="1" dirty="0">
                <a:solidFill>
                  <a:srgbClr val="05070A"/>
                </a:solidFill>
                <a:latin typeface="Oranienbaum" pitchFamily="34" charset="0"/>
                <a:ea typeface="Oranienbaum" pitchFamily="34" charset="-122"/>
                <a:cs typeface="Oranienbaum" pitchFamily="34" charset="-120"/>
              </a:rPr>
              <a:t>03</a:t>
            </a:r>
            <a:endParaRPr lang="en-US" sz="1600" dirty="0"/>
          </a:p>
        </p:txBody>
      </p:sp>
      <p:sp>
        <p:nvSpPr>
          <p:cNvPr id="21" name="Text 18"/>
          <p:cNvSpPr/>
          <p:nvPr/>
        </p:nvSpPr>
        <p:spPr>
          <a:xfrm>
            <a:off x="1886373" y="5275687"/>
            <a:ext cx="52959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The Milky Way</a:t>
            </a:r>
            <a:endParaRPr lang="en-US" sz="1600" dirty="0"/>
          </a:p>
        </p:txBody>
      </p:sp>
      <p:sp>
        <p:nvSpPr>
          <p:cNvPr id="22" name="Text 19"/>
          <p:cNvSpPr/>
          <p:nvPr/>
        </p:nvSpPr>
        <p:spPr>
          <a:xfrm>
            <a:off x="1886373" y="5783687"/>
            <a:ext cx="5257800" cy="368300"/>
          </a:xfrm>
          <a:prstGeom prst="rect">
            <a:avLst/>
          </a:prstGeom>
          <a:noFill/>
          <a:ln/>
        </p:spPr>
        <p:txBody>
          <a:bodyPr wrap="square" lIns="0" tIns="0" rIns="0" bIns="0" rtlCol="0" anchor="ctr"/>
          <a:lstStyle/>
          <a:p>
            <a:pPr>
              <a:lnSpc>
                <a:spcPct val="14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Our cosmic home and its mysterious magnetic heart</a:t>
            </a:r>
            <a:endParaRPr lang="en-US" sz="1600" dirty="0"/>
          </a:p>
        </p:txBody>
      </p:sp>
      <p:sp>
        <p:nvSpPr>
          <p:cNvPr id="23" name="Shape 20"/>
          <p:cNvSpPr/>
          <p:nvPr/>
        </p:nvSpPr>
        <p:spPr>
          <a:xfrm>
            <a:off x="8436187" y="4967500"/>
            <a:ext cx="7309273" cy="1670473"/>
          </a:xfrm>
          <a:custGeom>
            <a:avLst/>
            <a:gdLst/>
            <a:ahLst/>
            <a:cxnLst/>
            <a:rect l="l" t="t" r="r" b="b"/>
            <a:pathLst>
              <a:path w="7309273" h="1670473">
                <a:moveTo>
                  <a:pt x="152397" y="0"/>
                </a:moveTo>
                <a:lnTo>
                  <a:pt x="7156876" y="0"/>
                </a:lnTo>
                <a:cubicBezTo>
                  <a:pt x="7241043" y="0"/>
                  <a:pt x="7309273" y="68231"/>
                  <a:pt x="7309273" y="152397"/>
                </a:cubicBezTo>
                <a:lnTo>
                  <a:pt x="7309273" y="1518076"/>
                </a:lnTo>
                <a:cubicBezTo>
                  <a:pt x="7309273" y="1602186"/>
                  <a:pt x="7240986" y="1670473"/>
                  <a:pt x="7156876" y="1670473"/>
                </a:cubicBezTo>
                <a:lnTo>
                  <a:pt x="152397" y="1670473"/>
                </a:lnTo>
                <a:cubicBezTo>
                  <a:pt x="68231" y="1670473"/>
                  <a:pt x="0" y="1602243"/>
                  <a:pt x="0" y="1518076"/>
                </a:cubicBezTo>
                <a:lnTo>
                  <a:pt x="0" y="152397"/>
                </a:lnTo>
                <a:cubicBezTo>
                  <a:pt x="0" y="68287"/>
                  <a:pt x="68287" y="0"/>
                  <a:pt x="152397" y="0"/>
                </a:cubicBezTo>
                <a:close/>
              </a:path>
            </a:pathLst>
          </a:custGeom>
          <a:solidFill>
            <a:srgbClr val="1A2A3A">
              <a:alpha val="40000"/>
            </a:srgbClr>
          </a:solidFill>
          <a:ln w="6773">
            <a:solidFill>
              <a:srgbClr val="4A5D6A">
                <a:alpha val="30196"/>
              </a:srgbClr>
            </a:solidFill>
            <a:prstDash val="solid"/>
          </a:ln>
        </p:spPr>
      </p:sp>
      <p:sp>
        <p:nvSpPr>
          <p:cNvPr id="24" name="Shape 21"/>
          <p:cNvSpPr/>
          <p:nvPr/>
        </p:nvSpPr>
        <p:spPr>
          <a:xfrm>
            <a:off x="8744374" y="5275687"/>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25" name="Text 22"/>
          <p:cNvSpPr/>
          <p:nvPr/>
        </p:nvSpPr>
        <p:spPr>
          <a:xfrm>
            <a:off x="8649124" y="5275687"/>
            <a:ext cx="1003300" cy="812800"/>
          </a:xfrm>
          <a:prstGeom prst="rect">
            <a:avLst/>
          </a:prstGeom>
          <a:noFill/>
          <a:ln/>
        </p:spPr>
        <p:txBody>
          <a:bodyPr wrap="square" lIns="0" tIns="0" rIns="0" bIns="0" rtlCol="0" anchor="ctr"/>
          <a:lstStyle/>
          <a:p>
            <a:pPr algn="ctr">
              <a:lnSpc>
                <a:spcPct val="100000"/>
              </a:lnSpc>
            </a:pPr>
            <a:r>
              <a:rPr lang="en-US" sz="3000" b="1" dirty="0">
                <a:solidFill>
                  <a:srgbClr val="05070A"/>
                </a:solidFill>
                <a:latin typeface="Oranienbaum" pitchFamily="34" charset="0"/>
                <a:ea typeface="Oranienbaum" pitchFamily="34" charset="-122"/>
                <a:cs typeface="Oranienbaum" pitchFamily="34" charset="-120"/>
              </a:rPr>
              <a:t>04</a:t>
            </a:r>
            <a:endParaRPr lang="en-US" sz="1600" dirty="0"/>
          </a:p>
        </p:txBody>
      </p:sp>
      <p:sp>
        <p:nvSpPr>
          <p:cNvPr id="26" name="Text 23"/>
          <p:cNvSpPr/>
          <p:nvPr/>
        </p:nvSpPr>
        <p:spPr>
          <a:xfrm>
            <a:off x="9811174" y="5275687"/>
            <a:ext cx="51054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Cosmic Phenomena</a:t>
            </a:r>
            <a:endParaRPr lang="en-US" sz="1600" dirty="0"/>
          </a:p>
        </p:txBody>
      </p:sp>
      <p:sp>
        <p:nvSpPr>
          <p:cNvPr id="27" name="Text 24"/>
          <p:cNvSpPr/>
          <p:nvPr/>
        </p:nvSpPr>
        <p:spPr>
          <a:xfrm>
            <a:off x="9811174" y="5783687"/>
            <a:ext cx="5067300" cy="368300"/>
          </a:xfrm>
          <a:prstGeom prst="rect">
            <a:avLst/>
          </a:prstGeom>
          <a:noFill/>
          <a:ln/>
        </p:spPr>
        <p:txBody>
          <a:bodyPr wrap="square" lIns="0" tIns="0" rIns="0" bIns="0" rtlCol="0" anchor="ctr"/>
          <a:lstStyle/>
          <a:p>
            <a:pPr>
              <a:lnSpc>
                <a:spcPct val="14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Black holes, neutron stars, and gravitational waves</a:t>
            </a:r>
            <a:endParaRPr lang="en-US" sz="1600" dirty="0"/>
          </a:p>
        </p:txBody>
      </p:sp>
      <p:sp>
        <p:nvSpPr>
          <p:cNvPr id="28" name="Shape 25"/>
          <p:cNvSpPr/>
          <p:nvPr/>
        </p:nvSpPr>
        <p:spPr>
          <a:xfrm>
            <a:off x="511387" y="6955789"/>
            <a:ext cx="15234073" cy="1683173"/>
          </a:xfrm>
          <a:custGeom>
            <a:avLst/>
            <a:gdLst/>
            <a:ahLst/>
            <a:cxnLst/>
            <a:rect l="l" t="t" r="r" b="b"/>
            <a:pathLst>
              <a:path w="15234073" h="1683173">
                <a:moveTo>
                  <a:pt x="152395" y="0"/>
                </a:moveTo>
                <a:lnTo>
                  <a:pt x="15081679" y="0"/>
                </a:lnTo>
                <a:cubicBezTo>
                  <a:pt x="15165844" y="0"/>
                  <a:pt x="15234073" y="68229"/>
                  <a:pt x="15234073" y="152395"/>
                </a:cubicBezTo>
                <a:lnTo>
                  <a:pt x="15234073" y="1530779"/>
                </a:lnTo>
                <a:cubicBezTo>
                  <a:pt x="15234073" y="1614944"/>
                  <a:pt x="15165844" y="1683173"/>
                  <a:pt x="15081679" y="1683173"/>
                </a:cubicBezTo>
                <a:lnTo>
                  <a:pt x="152395" y="1683173"/>
                </a:lnTo>
                <a:cubicBezTo>
                  <a:pt x="68229" y="1683173"/>
                  <a:pt x="0" y="1614944"/>
                  <a:pt x="0" y="1530779"/>
                </a:cubicBezTo>
                <a:lnTo>
                  <a:pt x="0" y="152395"/>
                </a:lnTo>
                <a:cubicBezTo>
                  <a:pt x="0" y="68286"/>
                  <a:pt x="68286" y="0"/>
                  <a:pt x="152395" y="0"/>
                </a:cubicBezTo>
                <a:close/>
              </a:path>
            </a:pathLst>
          </a:custGeom>
          <a:solidFill>
            <a:srgbClr val="1A2A3A">
              <a:alpha val="40000"/>
            </a:srgbClr>
          </a:solidFill>
          <a:ln w="6773">
            <a:solidFill>
              <a:srgbClr val="4A5D6A">
                <a:alpha val="30196"/>
              </a:srgbClr>
            </a:solidFill>
            <a:prstDash val="solid"/>
          </a:ln>
        </p:spPr>
      </p:sp>
      <p:sp>
        <p:nvSpPr>
          <p:cNvPr id="29" name="Shape 26"/>
          <p:cNvSpPr/>
          <p:nvPr/>
        </p:nvSpPr>
        <p:spPr>
          <a:xfrm>
            <a:off x="819573" y="7263978"/>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30" name="Text 27"/>
          <p:cNvSpPr/>
          <p:nvPr/>
        </p:nvSpPr>
        <p:spPr>
          <a:xfrm>
            <a:off x="724323" y="7263978"/>
            <a:ext cx="1003300" cy="812800"/>
          </a:xfrm>
          <a:prstGeom prst="rect">
            <a:avLst/>
          </a:prstGeom>
          <a:noFill/>
          <a:ln/>
        </p:spPr>
        <p:txBody>
          <a:bodyPr wrap="square" lIns="0" tIns="0" rIns="0" bIns="0" rtlCol="0" anchor="ctr"/>
          <a:lstStyle/>
          <a:p>
            <a:pPr algn="ctr">
              <a:lnSpc>
                <a:spcPct val="100000"/>
              </a:lnSpc>
            </a:pPr>
            <a:r>
              <a:rPr lang="en-US" sz="3000" b="1" dirty="0">
                <a:solidFill>
                  <a:srgbClr val="05070A"/>
                </a:solidFill>
                <a:latin typeface="Oranienbaum" pitchFamily="34" charset="0"/>
                <a:ea typeface="Oranienbaum" pitchFamily="34" charset="-122"/>
                <a:cs typeface="Oranienbaum" pitchFamily="34" charset="-120"/>
              </a:rPr>
              <a:t>05</a:t>
            </a:r>
            <a:endParaRPr lang="en-US" sz="1600" dirty="0"/>
          </a:p>
        </p:txBody>
      </p:sp>
      <p:sp>
        <p:nvSpPr>
          <p:cNvPr id="31" name="Text 28"/>
          <p:cNvSpPr/>
          <p:nvPr/>
        </p:nvSpPr>
        <p:spPr>
          <a:xfrm>
            <a:off x="1886373" y="7263978"/>
            <a:ext cx="51308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Visionaries of the Cosmos</a:t>
            </a:r>
            <a:endParaRPr lang="en-US" sz="1600" dirty="0"/>
          </a:p>
        </p:txBody>
      </p:sp>
      <p:sp>
        <p:nvSpPr>
          <p:cNvPr id="32" name="Text 29"/>
          <p:cNvSpPr/>
          <p:nvPr/>
        </p:nvSpPr>
        <p:spPr>
          <a:xfrm>
            <a:off x="1886373" y="7771978"/>
            <a:ext cx="5092700" cy="368300"/>
          </a:xfrm>
          <a:prstGeom prst="rect">
            <a:avLst/>
          </a:prstGeom>
          <a:noFill/>
          <a:ln/>
        </p:spPr>
        <p:txBody>
          <a:bodyPr wrap="square" lIns="0" tIns="0" rIns="0" bIns="0" rtlCol="0" anchor="ctr"/>
          <a:lstStyle/>
          <a:p>
            <a:pPr>
              <a:lnSpc>
                <a:spcPct val="140000"/>
              </a:lnSpc>
            </a:pPr>
            <a:r>
              <a:rPr lang="en-US" sz="1800" dirty="0">
                <a:solidFill>
                  <a:srgbClr val="E0E0E0">
                    <a:alpha val="70000"/>
                  </a:srgbClr>
                </a:solidFill>
                <a:latin typeface="Quattrocento Sans" pitchFamily="34" charset="0"/>
                <a:ea typeface="Quattrocento Sans" pitchFamily="34" charset="-122"/>
                <a:cs typeface="Quattrocento Sans" pitchFamily="34" charset="-120"/>
              </a:rPr>
              <a:t>The scientists who dared to understand the infinite</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mos.cms.futurecdn.net/9a01aa81aac1283fe24cd13cb8099fe919a7b034.jpeg">    </p:cNvPr>
          <p:cNvPicPr>
            <a:picLocks noChangeAspect="1"/>
          </p:cNvPicPr>
          <p:nvPr/>
        </p:nvPicPr>
        <p:blipFill>
          <a:blip r:embed="rId1">
            <a:alphaModFix amt="60000"/>
          </a:blip>
          <a:srcRect l="0" r="0" t="24955" b="2495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05070A">
                  <a:alpha val="70000"/>
                </a:srgbClr>
              </a:gs>
              <a:gs pos="100000">
                <a:srgbClr val="000000">
                  <a:alpha val="0"/>
                </a:srgbClr>
              </a:gs>
            </a:gsLst>
            <a:lin ang="0" scaled="1"/>
          </a:gradFill>
          <a:ln/>
        </p:spPr>
      </p:sp>
      <p:sp>
        <p:nvSpPr>
          <p:cNvPr id="4" name="Shape 1"/>
          <p:cNvSpPr/>
          <p:nvPr/>
        </p:nvSpPr>
        <p:spPr>
          <a:xfrm>
            <a:off x="511387" y="1180888"/>
            <a:ext cx="2559473" cy="463973"/>
          </a:xfrm>
          <a:custGeom>
            <a:avLst/>
            <a:gdLst/>
            <a:ahLst/>
            <a:cxnLst/>
            <a:rect l="l" t="t" r="r" b="b"/>
            <a:pathLst>
              <a:path w="2559473" h="463973">
                <a:moveTo>
                  <a:pt x="231987" y="0"/>
                </a:moveTo>
                <a:lnTo>
                  <a:pt x="2327487" y="0"/>
                </a:lnTo>
                <a:cubicBezTo>
                  <a:pt x="2455609" y="0"/>
                  <a:pt x="2559473" y="103864"/>
                  <a:pt x="2559473" y="231987"/>
                </a:cubicBezTo>
                <a:lnTo>
                  <a:pt x="2559473" y="231987"/>
                </a:lnTo>
                <a:cubicBezTo>
                  <a:pt x="2559473" y="360109"/>
                  <a:pt x="2455609" y="463973"/>
                  <a:pt x="2327487" y="463973"/>
                </a:cubicBezTo>
                <a:lnTo>
                  <a:pt x="231987" y="463973"/>
                </a:lnTo>
                <a:cubicBezTo>
                  <a:pt x="103864" y="463973"/>
                  <a:pt x="0" y="360109"/>
                  <a:pt x="0" y="231987"/>
                </a:cubicBezTo>
                <a:lnTo>
                  <a:pt x="0" y="231987"/>
                </a:lnTo>
                <a:cubicBezTo>
                  <a:pt x="0" y="103864"/>
                  <a:pt x="103864" y="0"/>
                  <a:pt x="231987" y="0"/>
                </a:cubicBezTo>
                <a:close/>
              </a:path>
            </a:pathLst>
          </a:custGeom>
          <a:solidFill>
            <a:srgbClr val="000000">
              <a:alpha val="0"/>
            </a:srgbClr>
          </a:solidFill>
          <a:ln w="6773">
            <a:solidFill>
              <a:srgbClr val="C0A062">
                <a:alpha val="50196"/>
              </a:srgbClr>
            </a:solidFill>
            <a:prstDash val="solid"/>
          </a:ln>
        </p:spPr>
      </p:sp>
      <p:sp>
        <p:nvSpPr>
          <p:cNvPr id="5" name="Shape 2"/>
          <p:cNvSpPr/>
          <p:nvPr/>
        </p:nvSpPr>
        <p:spPr>
          <a:xfrm>
            <a:off x="768773" y="1362075"/>
            <a:ext cx="101600" cy="101600"/>
          </a:xfrm>
          <a:custGeom>
            <a:avLst/>
            <a:gdLst/>
            <a:ahLst/>
            <a:cxnLst/>
            <a:rect l="l" t="t" r="r" b="b"/>
            <a:pathLst>
              <a:path w="101600" h="101600">
                <a:moveTo>
                  <a:pt x="50800" y="0"/>
                </a:moveTo>
                <a:lnTo>
                  <a:pt x="50800" y="0"/>
                </a:lnTo>
                <a:cubicBezTo>
                  <a:pt x="78837" y="0"/>
                  <a:pt x="101600" y="22763"/>
                  <a:pt x="101600" y="50800"/>
                </a:cubicBezTo>
                <a:lnTo>
                  <a:pt x="101600" y="50800"/>
                </a:lnTo>
                <a:cubicBezTo>
                  <a:pt x="101600" y="78837"/>
                  <a:pt x="78837" y="101600"/>
                  <a:pt x="50800" y="101600"/>
                </a:cubicBezTo>
                <a:lnTo>
                  <a:pt x="50800" y="101600"/>
                </a:lnTo>
                <a:cubicBezTo>
                  <a:pt x="22763" y="101600"/>
                  <a:pt x="0" y="78837"/>
                  <a:pt x="0" y="50800"/>
                </a:cubicBezTo>
                <a:lnTo>
                  <a:pt x="0" y="50800"/>
                </a:lnTo>
                <a:cubicBezTo>
                  <a:pt x="0" y="22763"/>
                  <a:pt x="22763" y="0"/>
                  <a:pt x="50800" y="0"/>
                </a:cubicBezTo>
                <a:close/>
              </a:path>
            </a:pathLst>
          </a:custGeom>
          <a:solidFill>
            <a:srgbClr val="C0A062"/>
          </a:solidFill>
          <a:ln/>
        </p:spPr>
      </p:sp>
      <p:sp>
        <p:nvSpPr>
          <p:cNvPr id="6" name="Text 3"/>
          <p:cNvSpPr/>
          <p:nvPr/>
        </p:nvSpPr>
        <p:spPr>
          <a:xfrm>
            <a:off x="1022773" y="1285875"/>
            <a:ext cx="1879600" cy="254000"/>
          </a:xfrm>
          <a:prstGeom prst="rect">
            <a:avLst/>
          </a:prstGeom>
          <a:noFill/>
          <a:ln/>
        </p:spPr>
        <p:txBody>
          <a:bodyPr wrap="square" lIns="0" tIns="0" rIns="0" bIns="0" rtlCol="0" anchor="ctr"/>
          <a:lstStyle/>
          <a:p>
            <a:pPr>
              <a:lnSpc>
                <a:spcPct val="120000"/>
              </a:lnSpc>
            </a:pPr>
            <a:r>
              <a:rPr lang="en-US" sz="1400" spc="420" kern="0" dirty="0">
                <a:solidFill>
                  <a:srgbClr val="C0A062"/>
                </a:solidFill>
                <a:latin typeface="Liter" pitchFamily="34" charset="0"/>
                <a:ea typeface="Liter" pitchFamily="34" charset="-122"/>
                <a:cs typeface="Liter" pitchFamily="34" charset="-120"/>
              </a:rPr>
              <a:t>Chapter One</a:t>
            </a:r>
            <a:endParaRPr lang="en-US" sz="1600" dirty="0"/>
          </a:p>
        </p:txBody>
      </p:sp>
      <p:sp>
        <p:nvSpPr>
          <p:cNvPr id="7" name="Text 4"/>
          <p:cNvSpPr/>
          <p:nvPr/>
        </p:nvSpPr>
        <p:spPr>
          <a:xfrm>
            <a:off x="508000" y="1953048"/>
            <a:ext cx="9144000" cy="3048000"/>
          </a:xfrm>
          <a:prstGeom prst="rect">
            <a:avLst/>
          </a:prstGeom>
          <a:noFill/>
          <a:ln/>
        </p:spPr>
        <p:txBody>
          <a:bodyPr wrap="square" lIns="0" tIns="0" rIns="0" bIns="0" rtlCol="0" anchor="ctr"/>
          <a:lstStyle/>
          <a:p>
            <a:pPr>
              <a:lnSpc>
                <a:spcPct val="100000"/>
              </a:lnSpc>
            </a:pPr>
            <a:r>
              <a:rPr lang="en-US" sz="9600" b="1" dirty="0">
                <a:solidFill>
                  <a:srgbClr val="E0E0E0"/>
                </a:solidFill>
                <a:latin typeface="Oranienbaum" pitchFamily="34" charset="0"/>
                <a:ea typeface="Oranienbaum" pitchFamily="34" charset="-122"/>
                <a:cs typeface="Oranienbaum" pitchFamily="34" charset="-120"/>
              </a:rPr>
              <a:t>The Cosmos</a:t>
            </a:r>
            <a:endParaRPr lang="en-US" sz="1600" dirty="0"/>
          </a:p>
          <a:p>
            <a:pPr>
              <a:lnSpc>
                <a:spcPct val="100000"/>
              </a:lnSpc>
            </a:pPr>
            <a:r>
              <a:rPr lang="en-US" sz="9600" b="1" dirty="0">
                <a:solidFill>
                  <a:srgbClr val="E0E0E0"/>
                </a:solidFill>
                <a:latin typeface="Oranienbaum" pitchFamily="34" charset="0"/>
                <a:ea typeface="Oranienbaum" pitchFamily="34" charset="-122"/>
                <a:cs typeface="Oranienbaum" pitchFamily="34" charset="-120"/>
              </a:rPr>
              <a:t>Unveiled</a:t>
            </a:r>
            <a:endParaRPr lang="en-US" sz="1600" dirty="0"/>
          </a:p>
        </p:txBody>
      </p:sp>
      <p:sp>
        <p:nvSpPr>
          <p:cNvPr id="8" name="Shape 5"/>
          <p:cNvSpPr/>
          <p:nvPr/>
        </p:nvSpPr>
        <p:spPr>
          <a:xfrm>
            <a:off x="508000" y="5305848"/>
            <a:ext cx="2032000" cy="50800"/>
          </a:xfrm>
          <a:custGeom>
            <a:avLst/>
            <a:gdLst/>
            <a:ahLst/>
            <a:cxnLst/>
            <a:rect l="l" t="t" r="r" b="b"/>
            <a:pathLst>
              <a:path w="2032000" h="50800">
                <a:moveTo>
                  <a:pt x="0" y="0"/>
                </a:moveTo>
                <a:lnTo>
                  <a:pt x="2032000" y="0"/>
                </a:lnTo>
                <a:lnTo>
                  <a:pt x="2032000" y="50800"/>
                </a:lnTo>
                <a:lnTo>
                  <a:pt x="0" y="50800"/>
                </a:lnTo>
                <a:lnTo>
                  <a:pt x="0" y="0"/>
                </a:lnTo>
                <a:close/>
              </a:path>
            </a:pathLst>
          </a:custGeom>
          <a:solidFill>
            <a:srgbClr val="C0A062"/>
          </a:solidFill>
          <a:ln/>
        </p:spPr>
      </p:sp>
      <p:sp>
        <p:nvSpPr>
          <p:cNvPr id="9" name="Text 6"/>
          <p:cNvSpPr/>
          <p:nvPr/>
        </p:nvSpPr>
        <p:spPr>
          <a:xfrm>
            <a:off x="508000" y="5763048"/>
            <a:ext cx="8724900" cy="1244600"/>
          </a:xfrm>
          <a:prstGeom prst="rect">
            <a:avLst/>
          </a:prstGeom>
          <a:noFill/>
          <a:ln/>
        </p:spPr>
        <p:txBody>
          <a:bodyPr wrap="square" lIns="0" tIns="0" rIns="0" bIns="0" rtlCol="0" anchor="ctr"/>
          <a:lstStyle/>
          <a:p>
            <a:pPr>
              <a:lnSpc>
                <a:spcPct val="140000"/>
              </a:lnSpc>
            </a:pPr>
            <a:r>
              <a:rPr lang="en-US" sz="3000" dirty="0">
                <a:solidFill>
                  <a:srgbClr val="E0E0E0">
                    <a:alpha val="90000"/>
                  </a:srgbClr>
                </a:solidFill>
                <a:latin typeface="Sorts Mill Goudy" pitchFamily="34" charset="0"/>
                <a:ea typeface="Sorts Mill Goudy" pitchFamily="34" charset="-122"/>
                <a:cs typeface="Sorts Mill Goudy" pitchFamily="34" charset="-120"/>
              </a:rPr>
              <a:t>Exploring the vast expanse of space and the mysteries that define our universe</a:t>
            </a:r>
            <a:endParaRPr lang="en-US" sz="1600" dirty="0"/>
          </a:p>
        </p:txBody>
      </p:sp>
      <p:sp>
        <p:nvSpPr>
          <p:cNvPr id="10" name="Shape 7"/>
          <p:cNvSpPr/>
          <p:nvPr/>
        </p:nvSpPr>
        <p:spPr>
          <a:xfrm>
            <a:off x="584200" y="7636298"/>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C0A062"/>
          </a:solidFill>
          <a:ln/>
        </p:spPr>
      </p:sp>
      <p:sp>
        <p:nvSpPr>
          <p:cNvPr id="11" name="Text 8"/>
          <p:cNvSpPr/>
          <p:nvPr/>
        </p:nvSpPr>
        <p:spPr>
          <a:xfrm>
            <a:off x="1092200" y="7610898"/>
            <a:ext cx="1828800" cy="355600"/>
          </a:xfrm>
          <a:prstGeom prst="rect">
            <a:avLst/>
          </a:prstGeom>
          <a:noFill/>
          <a:ln/>
        </p:spPr>
        <p:txBody>
          <a:bodyPr wrap="square" lIns="0" tIns="0" rIns="0" bIns="0" rtlCol="0" anchor="ctr"/>
          <a:lstStyle/>
          <a:p>
            <a:pPr>
              <a:lnSpc>
                <a:spcPct val="130000"/>
              </a:lnSpc>
            </a:pPr>
            <a:r>
              <a:rPr lang="en-US" sz="1800" dirty="0">
                <a:solidFill>
                  <a:srgbClr val="E0E0E0">
                    <a:alpha val="60000"/>
                  </a:srgbClr>
                </a:solidFill>
                <a:latin typeface="Quattrocento Sans" pitchFamily="34" charset="0"/>
                <a:ea typeface="Quattrocento Sans" pitchFamily="34" charset="-122"/>
                <a:cs typeface="Quattrocento Sans" pitchFamily="34" charset="-120"/>
              </a:rPr>
              <a:t>Begin the journey</a:t>
            </a:r>
            <a:endParaRPr lang="en-US" sz="1600" dirty="0"/>
          </a:p>
        </p:txBody>
      </p:sp>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5070A"/>
        </a:solidFill>
      </p:bgPr>
    </p:bg>
    <p:spTree>
      <p:nvGrpSpPr>
        <p:cNvPr id="1" name=""/>
        <p:cNvGrpSpPr/>
        <p:nvPr/>
      </p:nvGrpSpPr>
      <p:grpSpPr>
        <a:xfrm>
          <a:off x="0" y="0"/>
          <a:ext cx="0" cy="0"/>
          <a:chOff x="0" y="0"/>
          <a:chExt cx="0" cy="0"/>
        </a:xfrm>
      </p:grpSpPr>
      <p:pic>
        <p:nvPicPr>
          <p:cNvPr id="2" name="Image 0" descr="https://kimi-web-img.moonshot.cn/img/science.nasa.gov/3eb48bc6873ee4ad274ad1463e44b51993131853.webp">    </p:cNvPr>
          <p:cNvPicPr>
            <a:picLocks noChangeAspect="1"/>
          </p:cNvPicPr>
          <p:nvPr/>
        </p:nvPicPr>
        <p:blipFill>
          <a:blip r:embed="rId1">
            <a:alphaModFix amt="30000"/>
          </a:blip>
          <a:srcRect l="0" r="0" t="1433" b="1433"/>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85000"/>
                </a:srgbClr>
              </a:gs>
              <a:gs pos="100000">
                <a:srgbClr val="05070A">
                  <a:alpha val="95000"/>
                </a:srgbClr>
              </a:gs>
            </a:gsLst>
            <a:lin ang="2700000" scaled="1"/>
          </a:gradFill>
          <a:ln/>
        </p:spPr>
      </p:sp>
      <p:sp>
        <p:nvSpPr>
          <p:cNvPr id="4" name="Shape 1"/>
          <p:cNvSpPr/>
          <p:nvPr/>
        </p:nvSpPr>
        <p:spPr>
          <a:xfrm>
            <a:off x="511387" y="511390"/>
            <a:ext cx="2140373" cy="413173"/>
          </a:xfrm>
          <a:custGeom>
            <a:avLst/>
            <a:gdLst/>
            <a:ahLst/>
            <a:cxnLst/>
            <a:rect l="l" t="t" r="r" b="b"/>
            <a:pathLst>
              <a:path w="2140373" h="413173">
                <a:moveTo>
                  <a:pt x="206587" y="0"/>
                </a:moveTo>
                <a:lnTo>
                  <a:pt x="1933787" y="0"/>
                </a:lnTo>
                <a:cubicBezTo>
                  <a:pt x="2047881" y="0"/>
                  <a:pt x="2140373" y="92492"/>
                  <a:pt x="2140373" y="206587"/>
                </a:cubicBezTo>
                <a:lnTo>
                  <a:pt x="2140373" y="206587"/>
                </a:lnTo>
                <a:cubicBezTo>
                  <a:pt x="2140373" y="320681"/>
                  <a:pt x="2047881" y="413173"/>
                  <a:pt x="19337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61"/>
            <a:ext cx="1805834"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The Beginning</a:t>
            </a:r>
            <a:endParaRPr lang="en-US" sz="1600" dirty="0"/>
          </a:p>
        </p:txBody>
      </p:sp>
      <p:sp>
        <p:nvSpPr>
          <p:cNvPr id="6" name="Text 3"/>
          <p:cNvSpPr/>
          <p:nvPr/>
        </p:nvSpPr>
        <p:spPr>
          <a:xfrm>
            <a:off x="508000" y="1080350"/>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The Observable Universe</a:t>
            </a:r>
            <a:endParaRPr lang="en-US" sz="1600" dirty="0"/>
          </a:p>
        </p:txBody>
      </p:sp>
      <p:sp>
        <p:nvSpPr>
          <p:cNvPr id="7" name="Shape 4"/>
          <p:cNvSpPr/>
          <p:nvPr/>
        </p:nvSpPr>
        <p:spPr>
          <a:xfrm>
            <a:off x="508000" y="189315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8" name="Shape 5"/>
          <p:cNvSpPr/>
          <p:nvPr/>
        </p:nvSpPr>
        <p:spPr>
          <a:xfrm>
            <a:off x="531707" y="2248750"/>
            <a:ext cx="8875607" cy="2286000"/>
          </a:xfrm>
          <a:custGeom>
            <a:avLst/>
            <a:gdLst/>
            <a:ahLst/>
            <a:cxnLst/>
            <a:rect l="l" t="t" r="r" b="b"/>
            <a:pathLst>
              <a:path w="8875607" h="2286000">
                <a:moveTo>
                  <a:pt x="47413" y="0"/>
                </a:moveTo>
                <a:lnTo>
                  <a:pt x="8723199" y="0"/>
                </a:lnTo>
                <a:cubicBezTo>
                  <a:pt x="8807371" y="0"/>
                  <a:pt x="8875607" y="68235"/>
                  <a:pt x="8875607" y="152408"/>
                </a:cubicBezTo>
                <a:lnTo>
                  <a:pt x="8875607" y="2133592"/>
                </a:lnTo>
                <a:cubicBezTo>
                  <a:pt x="8875607" y="2217765"/>
                  <a:pt x="8807371" y="2286000"/>
                  <a:pt x="8723199" y="2286000"/>
                </a:cubicBezTo>
                <a:lnTo>
                  <a:pt x="47413" y="2286000"/>
                </a:lnTo>
                <a:cubicBezTo>
                  <a:pt x="21228" y="2286000"/>
                  <a:pt x="0" y="2264772"/>
                  <a:pt x="0" y="2238587"/>
                </a:cubicBezTo>
                <a:lnTo>
                  <a:pt x="0" y="47413"/>
                </a:lnTo>
                <a:cubicBezTo>
                  <a:pt x="0" y="21245"/>
                  <a:pt x="21245" y="0"/>
                  <a:pt x="47413" y="0"/>
                </a:cubicBezTo>
                <a:close/>
              </a:path>
            </a:pathLst>
          </a:custGeom>
          <a:solidFill>
            <a:srgbClr val="1A2A3A">
              <a:alpha val="50196"/>
            </a:srgbClr>
          </a:solidFill>
          <a:ln/>
        </p:spPr>
      </p:sp>
      <p:sp>
        <p:nvSpPr>
          <p:cNvPr id="9" name="Shape 6"/>
          <p:cNvSpPr/>
          <p:nvPr/>
        </p:nvSpPr>
        <p:spPr>
          <a:xfrm>
            <a:off x="531707" y="2248750"/>
            <a:ext cx="47413" cy="2286000"/>
          </a:xfrm>
          <a:custGeom>
            <a:avLst/>
            <a:gdLst/>
            <a:ahLst/>
            <a:cxnLst/>
            <a:rect l="l" t="t" r="r" b="b"/>
            <a:pathLst>
              <a:path w="47413" h="2286000">
                <a:moveTo>
                  <a:pt x="47413" y="0"/>
                </a:moveTo>
                <a:lnTo>
                  <a:pt x="47413" y="0"/>
                </a:lnTo>
                <a:lnTo>
                  <a:pt x="47413" y="2286000"/>
                </a:lnTo>
                <a:lnTo>
                  <a:pt x="47413" y="2286000"/>
                </a:lnTo>
                <a:cubicBezTo>
                  <a:pt x="21228" y="2286000"/>
                  <a:pt x="0" y="2264772"/>
                  <a:pt x="0" y="2238587"/>
                </a:cubicBezTo>
                <a:lnTo>
                  <a:pt x="0" y="47413"/>
                </a:lnTo>
                <a:cubicBezTo>
                  <a:pt x="0" y="21245"/>
                  <a:pt x="21245" y="0"/>
                  <a:pt x="47413" y="0"/>
                </a:cubicBezTo>
                <a:close/>
              </a:path>
            </a:pathLst>
          </a:custGeom>
          <a:solidFill>
            <a:srgbClr val="C0A062"/>
          </a:solidFill>
          <a:ln/>
        </p:spPr>
      </p:sp>
      <p:sp>
        <p:nvSpPr>
          <p:cNvPr id="10" name="Shape 7"/>
          <p:cNvSpPr/>
          <p:nvPr/>
        </p:nvSpPr>
        <p:spPr>
          <a:xfrm>
            <a:off x="879263" y="2604350"/>
            <a:ext cx="342900" cy="304800"/>
          </a:xfrm>
          <a:custGeom>
            <a:avLst/>
            <a:gdLst/>
            <a:ahLst/>
            <a:cxnLst/>
            <a:rect l="l" t="t" r="r" b="b"/>
            <a:pathLst>
              <a:path w="342900" h="304800">
                <a:moveTo>
                  <a:pt x="28575" y="228600"/>
                </a:moveTo>
                <a:cubicBezTo>
                  <a:pt x="12799" y="228600"/>
                  <a:pt x="0" y="215801"/>
                  <a:pt x="0" y="200025"/>
                </a:cubicBezTo>
                <a:lnTo>
                  <a:pt x="0" y="104775"/>
                </a:lnTo>
                <a:cubicBezTo>
                  <a:pt x="0" y="88999"/>
                  <a:pt x="12799" y="76200"/>
                  <a:pt x="28575" y="76200"/>
                </a:cubicBezTo>
                <a:lnTo>
                  <a:pt x="42863" y="76200"/>
                </a:lnTo>
                <a:lnTo>
                  <a:pt x="42863" y="138113"/>
                </a:lnTo>
                <a:cubicBezTo>
                  <a:pt x="42863" y="146030"/>
                  <a:pt x="49232" y="152400"/>
                  <a:pt x="57150" y="152400"/>
                </a:cubicBezTo>
                <a:cubicBezTo>
                  <a:pt x="65068" y="152400"/>
                  <a:pt x="71438" y="146030"/>
                  <a:pt x="71438" y="138113"/>
                </a:cubicBezTo>
                <a:lnTo>
                  <a:pt x="71438" y="76200"/>
                </a:lnTo>
                <a:lnTo>
                  <a:pt x="100013" y="76200"/>
                </a:lnTo>
                <a:lnTo>
                  <a:pt x="100013" y="119062"/>
                </a:lnTo>
                <a:cubicBezTo>
                  <a:pt x="100013" y="126980"/>
                  <a:pt x="106382" y="133350"/>
                  <a:pt x="114300" y="133350"/>
                </a:cubicBezTo>
                <a:cubicBezTo>
                  <a:pt x="122218" y="133350"/>
                  <a:pt x="128588" y="126980"/>
                  <a:pt x="128588" y="119062"/>
                </a:cubicBezTo>
                <a:lnTo>
                  <a:pt x="128588" y="76200"/>
                </a:lnTo>
                <a:lnTo>
                  <a:pt x="157163" y="76200"/>
                </a:lnTo>
                <a:lnTo>
                  <a:pt x="157163" y="138113"/>
                </a:lnTo>
                <a:cubicBezTo>
                  <a:pt x="157163" y="146030"/>
                  <a:pt x="163532" y="152400"/>
                  <a:pt x="171450" y="152400"/>
                </a:cubicBezTo>
                <a:cubicBezTo>
                  <a:pt x="179368" y="152400"/>
                  <a:pt x="185738" y="146030"/>
                  <a:pt x="185738" y="138113"/>
                </a:cubicBezTo>
                <a:lnTo>
                  <a:pt x="185738" y="76200"/>
                </a:lnTo>
                <a:lnTo>
                  <a:pt x="214313" y="76200"/>
                </a:lnTo>
                <a:lnTo>
                  <a:pt x="214313" y="119062"/>
                </a:lnTo>
                <a:cubicBezTo>
                  <a:pt x="214313" y="126980"/>
                  <a:pt x="220682" y="133350"/>
                  <a:pt x="228600" y="133350"/>
                </a:cubicBezTo>
                <a:cubicBezTo>
                  <a:pt x="236518" y="133350"/>
                  <a:pt x="242888" y="126980"/>
                  <a:pt x="242888" y="119062"/>
                </a:cubicBezTo>
                <a:lnTo>
                  <a:pt x="242888" y="76200"/>
                </a:lnTo>
                <a:lnTo>
                  <a:pt x="271463" y="76200"/>
                </a:lnTo>
                <a:lnTo>
                  <a:pt x="271463" y="138113"/>
                </a:lnTo>
                <a:cubicBezTo>
                  <a:pt x="271463" y="146030"/>
                  <a:pt x="277832" y="152400"/>
                  <a:pt x="285750" y="152400"/>
                </a:cubicBezTo>
                <a:cubicBezTo>
                  <a:pt x="293668" y="152400"/>
                  <a:pt x="300038" y="146030"/>
                  <a:pt x="300038" y="138113"/>
                </a:cubicBezTo>
                <a:lnTo>
                  <a:pt x="300038" y="76200"/>
                </a:lnTo>
                <a:lnTo>
                  <a:pt x="314325" y="76200"/>
                </a:lnTo>
                <a:cubicBezTo>
                  <a:pt x="330101" y="76200"/>
                  <a:pt x="342900" y="88999"/>
                  <a:pt x="342900" y="104775"/>
                </a:cubicBezTo>
                <a:lnTo>
                  <a:pt x="342900" y="200025"/>
                </a:lnTo>
                <a:cubicBezTo>
                  <a:pt x="342900" y="215801"/>
                  <a:pt x="330101" y="228600"/>
                  <a:pt x="314325" y="228600"/>
                </a:cubicBezTo>
                <a:lnTo>
                  <a:pt x="28575" y="228600"/>
                </a:lnTo>
                <a:close/>
              </a:path>
            </a:pathLst>
          </a:custGeom>
          <a:solidFill>
            <a:srgbClr val="C0A062"/>
          </a:solidFill>
          <a:ln/>
        </p:spPr>
      </p:sp>
      <p:sp>
        <p:nvSpPr>
          <p:cNvPr id="11" name="Text 8"/>
          <p:cNvSpPr/>
          <p:nvPr/>
        </p:nvSpPr>
        <p:spPr>
          <a:xfrm>
            <a:off x="1393613" y="2553550"/>
            <a:ext cx="28702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Mind-Bending Scale</a:t>
            </a:r>
            <a:endParaRPr lang="en-US" sz="1600" dirty="0"/>
          </a:p>
        </p:txBody>
      </p:sp>
      <p:sp>
        <p:nvSpPr>
          <p:cNvPr id="12" name="Text 9"/>
          <p:cNvSpPr/>
          <p:nvPr/>
        </p:nvSpPr>
        <p:spPr>
          <a:xfrm>
            <a:off x="860213" y="3112350"/>
            <a:ext cx="8356600" cy="1117600"/>
          </a:xfrm>
          <a:prstGeom prst="rect">
            <a:avLst/>
          </a:prstGeom>
          <a:noFill/>
          <a:ln/>
        </p:spPr>
        <p:txBody>
          <a:bodyPr wrap="square" lIns="0" tIns="0" rIns="0" bIns="0" rtlCol="0" anchor="ctr"/>
          <a:lstStyle/>
          <a:p>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The observable universe spans </a:t>
            </a:r>
            <a:pPr>
              <a:lnSpc>
                <a:spcPct val="140000"/>
              </a:lnSpc>
            </a:pPr>
            <a:r>
              <a:rPr lang="en-US" sz="1800" b="1" dirty="0">
                <a:solidFill>
                  <a:srgbClr val="C0A062"/>
                </a:solidFill>
                <a:latin typeface="Sorts Mill Goudy" pitchFamily="34" charset="0"/>
                <a:ea typeface="Sorts Mill Goudy" pitchFamily="34" charset="-122"/>
                <a:cs typeface="Sorts Mill Goudy" pitchFamily="34" charset="-120"/>
              </a:rPr>
              <a:t>93 billion light-years</a:t>
            </a:r>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 in diameter. Light from the edge has traveled for 13.8 billion years to reach us. Within this cosmic arena, scientists estimate </a:t>
            </a:r>
            <a:pPr>
              <a:lnSpc>
                <a:spcPct val="140000"/>
              </a:lnSpc>
            </a:pPr>
            <a:r>
              <a:rPr lang="en-US" sz="1800" b="1" dirty="0">
                <a:solidFill>
                  <a:srgbClr val="C0A062"/>
                </a:solidFill>
                <a:latin typeface="Sorts Mill Goudy" pitchFamily="34" charset="0"/>
                <a:ea typeface="Sorts Mill Goudy" pitchFamily="34" charset="-122"/>
                <a:cs typeface="Sorts Mill Goudy" pitchFamily="34" charset="-120"/>
              </a:rPr>
              <a:t>2 trillion galaxies</a:t>
            </a:r>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 exist, each containing billions to trillions of stars.</a:t>
            </a:r>
            <a:endParaRPr lang="en-US" sz="1600" dirty="0"/>
          </a:p>
        </p:txBody>
      </p:sp>
      <p:sp>
        <p:nvSpPr>
          <p:cNvPr id="13" name="Shape 10"/>
          <p:cNvSpPr/>
          <p:nvPr/>
        </p:nvSpPr>
        <p:spPr>
          <a:xfrm>
            <a:off x="531707" y="4785575"/>
            <a:ext cx="8875607" cy="2654300"/>
          </a:xfrm>
          <a:custGeom>
            <a:avLst/>
            <a:gdLst/>
            <a:ahLst/>
            <a:cxnLst/>
            <a:rect l="l" t="t" r="r" b="b"/>
            <a:pathLst>
              <a:path w="8875607" h="2654300">
                <a:moveTo>
                  <a:pt x="47413" y="0"/>
                </a:moveTo>
                <a:lnTo>
                  <a:pt x="8723197" y="0"/>
                </a:lnTo>
                <a:cubicBezTo>
                  <a:pt x="8807370" y="0"/>
                  <a:pt x="8875607" y="68236"/>
                  <a:pt x="8875607" y="152410"/>
                </a:cubicBezTo>
                <a:lnTo>
                  <a:pt x="8875607" y="2501890"/>
                </a:lnTo>
                <a:cubicBezTo>
                  <a:pt x="8875607" y="2586064"/>
                  <a:pt x="8807370" y="2654300"/>
                  <a:pt x="8723197" y="2654300"/>
                </a:cubicBezTo>
                <a:lnTo>
                  <a:pt x="47413" y="2654300"/>
                </a:lnTo>
                <a:cubicBezTo>
                  <a:pt x="21228" y="2654300"/>
                  <a:pt x="0" y="2633072"/>
                  <a:pt x="0" y="2606887"/>
                </a:cubicBezTo>
                <a:lnTo>
                  <a:pt x="0" y="47413"/>
                </a:lnTo>
                <a:cubicBezTo>
                  <a:pt x="0" y="21245"/>
                  <a:pt x="21245" y="0"/>
                  <a:pt x="47413" y="0"/>
                </a:cubicBezTo>
                <a:close/>
              </a:path>
            </a:pathLst>
          </a:custGeom>
          <a:solidFill>
            <a:srgbClr val="1A2A3A">
              <a:alpha val="50196"/>
            </a:srgbClr>
          </a:solidFill>
          <a:ln/>
        </p:spPr>
      </p:sp>
      <p:sp>
        <p:nvSpPr>
          <p:cNvPr id="14" name="Shape 11"/>
          <p:cNvSpPr/>
          <p:nvPr/>
        </p:nvSpPr>
        <p:spPr>
          <a:xfrm>
            <a:off x="531707" y="4785575"/>
            <a:ext cx="47413" cy="2654300"/>
          </a:xfrm>
          <a:custGeom>
            <a:avLst/>
            <a:gdLst/>
            <a:ahLst/>
            <a:cxnLst/>
            <a:rect l="l" t="t" r="r" b="b"/>
            <a:pathLst>
              <a:path w="47413" h="2654300">
                <a:moveTo>
                  <a:pt x="47413" y="0"/>
                </a:moveTo>
                <a:lnTo>
                  <a:pt x="47413" y="0"/>
                </a:lnTo>
                <a:lnTo>
                  <a:pt x="47413" y="2654300"/>
                </a:lnTo>
                <a:lnTo>
                  <a:pt x="47413" y="2654300"/>
                </a:lnTo>
                <a:cubicBezTo>
                  <a:pt x="21228" y="2654300"/>
                  <a:pt x="0" y="2633072"/>
                  <a:pt x="0" y="2606887"/>
                </a:cubicBezTo>
                <a:lnTo>
                  <a:pt x="0" y="47413"/>
                </a:lnTo>
                <a:cubicBezTo>
                  <a:pt x="0" y="21245"/>
                  <a:pt x="21245" y="0"/>
                  <a:pt x="47413" y="0"/>
                </a:cubicBezTo>
                <a:close/>
              </a:path>
            </a:pathLst>
          </a:custGeom>
          <a:solidFill>
            <a:srgbClr val="C0A062"/>
          </a:solidFill>
          <a:ln/>
        </p:spPr>
      </p:sp>
      <p:sp>
        <p:nvSpPr>
          <p:cNvPr id="15" name="Shape 12"/>
          <p:cNvSpPr/>
          <p:nvPr/>
        </p:nvSpPr>
        <p:spPr>
          <a:xfrm>
            <a:off x="898313" y="5141175"/>
            <a:ext cx="304800" cy="304800"/>
          </a:xfrm>
          <a:custGeom>
            <a:avLst/>
            <a:gdLst/>
            <a:ahLst/>
            <a:cxnLst/>
            <a:rect l="l" t="t" r="r" b="b"/>
            <a:pathLst>
              <a:path w="304800" h="304800">
                <a:moveTo>
                  <a:pt x="152400" y="0"/>
                </a:moveTo>
                <a:cubicBezTo>
                  <a:pt x="236512" y="0"/>
                  <a:pt x="304800" y="68288"/>
                  <a:pt x="304800" y="152400"/>
                </a:cubicBezTo>
                <a:cubicBezTo>
                  <a:pt x="304800" y="236512"/>
                  <a:pt x="236512" y="304800"/>
                  <a:pt x="152400" y="304800"/>
                </a:cubicBezTo>
                <a:cubicBezTo>
                  <a:pt x="68288" y="304800"/>
                  <a:pt x="0" y="236512"/>
                  <a:pt x="0" y="152400"/>
                </a:cubicBezTo>
                <a:cubicBezTo>
                  <a:pt x="0" y="68288"/>
                  <a:pt x="68288" y="0"/>
                  <a:pt x="152400" y="0"/>
                </a:cubicBezTo>
                <a:close/>
                <a:moveTo>
                  <a:pt x="138113" y="71438"/>
                </a:moveTo>
                <a:lnTo>
                  <a:pt x="138113" y="152400"/>
                </a:lnTo>
                <a:cubicBezTo>
                  <a:pt x="138113" y="157163"/>
                  <a:pt x="140494" y="161627"/>
                  <a:pt x="144482" y="164306"/>
                </a:cubicBezTo>
                <a:lnTo>
                  <a:pt x="201632" y="202406"/>
                </a:lnTo>
                <a:cubicBezTo>
                  <a:pt x="208181" y="206812"/>
                  <a:pt x="217051" y="205026"/>
                  <a:pt x="221456" y="198418"/>
                </a:cubicBezTo>
                <a:cubicBezTo>
                  <a:pt x="225862" y="191810"/>
                  <a:pt x="224076" y="182999"/>
                  <a:pt x="217468" y="178594"/>
                </a:cubicBezTo>
                <a:lnTo>
                  <a:pt x="166688" y="144780"/>
                </a:lnTo>
                <a:lnTo>
                  <a:pt x="166688" y="71438"/>
                </a:lnTo>
                <a:cubicBezTo>
                  <a:pt x="166688" y="63520"/>
                  <a:pt x="160318" y="57150"/>
                  <a:pt x="152400" y="57150"/>
                </a:cubicBezTo>
                <a:cubicBezTo>
                  <a:pt x="144482" y="57150"/>
                  <a:pt x="138113" y="63520"/>
                  <a:pt x="138113" y="71438"/>
                </a:cubicBezTo>
                <a:close/>
              </a:path>
            </a:pathLst>
          </a:custGeom>
          <a:solidFill>
            <a:srgbClr val="C0A062"/>
          </a:solidFill>
          <a:ln/>
        </p:spPr>
      </p:sp>
      <p:sp>
        <p:nvSpPr>
          <p:cNvPr id="16" name="Text 13"/>
          <p:cNvSpPr/>
          <p:nvPr/>
        </p:nvSpPr>
        <p:spPr>
          <a:xfrm>
            <a:off x="1393613" y="5090375"/>
            <a:ext cx="49149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The Big Bang: 13.8 Billion Years Ago</a:t>
            </a:r>
            <a:endParaRPr lang="en-US" sz="1600" dirty="0"/>
          </a:p>
        </p:txBody>
      </p:sp>
      <p:sp>
        <p:nvSpPr>
          <p:cNvPr id="17" name="Text 14"/>
          <p:cNvSpPr/>
          <p:nvPr/>
        </p:nvSpPr>
        <p:spPr>
          <a:xfrm>
            <a:off x="860213" y="5649175"/>
            <a:ext cx="8356600" cy="1485900"/>
          </a:xfrm>
          <a:prstGeom prst="rect">
            <a:avLst/>
          </a:prstGeom>
          <a:noFill/>
          <a:ln/>
        </p:spPr>
        <p:txBody>
          <a:bodyPr wrap="square" lIns="0" tIns="0" rIns="0" bIns="0" rtlCol="0" anchor="ctr"/>
          <a:lstStyle/>
          <a:p>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The universe began from an infinitely hot, dense point and expanded rapidly. Within the first second, fundamental forces separated and particles formed. The </a:t>
            </a:r>
            <a:pPr>
              <a:lnSpc>
                <a:spcPct val="140000"/>
              </a:lnSpc>
            </a:pPr>
            <a:r>
              <a:rPr lang="en-US" sz="1800" b="1" dirty="0">
                <a:solidFill>
                  <a:srgbClr val="C0A062"/>
                </a:solidFill>
                <a:latin typeface="Sorts Mill Goudy" pitchFamily="34" charset="0"/>
                <a:ea typeface="Sorts Mill Goudy" pitchFamily="34" charset="-122"/>
                <a:cs typeface="Sorts Mill Goudy" pitchFamily="34" charset="-120"/>
              </a:rPr>
              <a:t>cosmic microwave background (CMB)</a:t>
            </a:r>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—discovered in 1965 by Penzias and Wilson—provides the "baby photo" of the universe, confirming the Big Bang theory.</a:t>
            </a:r>
            <a:endParaRPr lang="en-US" sz="1600" dirty="0"/>
          </a:p>
        </p:txBody>
      </p:sp>
      <p:sp>
        <p:nvSpPr>
          <p:cNvPr id="18" name="Shape 15"/>
          <p:cNvSpPr/>
          <p:nvPr/>
        </p:nvSpPr>
        <p:spPr>
          <a:xfrm>
            <a:off x="531707" y="7693875"/>
            <a:ext cx="8875607" cy="2286000"/>
          </a:xfrm>
          <a:custGeom>
            <a:avLst/>
            <a:gdLst/>
            <a:ahLst/>
            <a:cxnLst/>
            <a:rect l="l" t="t" r="r" b="b"/>
            <a:pathLst>
              <a:path w="8875607" h="2286000">
                <a:moveTo>
                  <a:pt x="47413" y="0"/>
                </a:moveTo>
                <a:lnTo>
                  <a:pt x="8723199" y="0"/>
                </a:lnTo>
                <a:cubicBezTo>
                  <a:pt x="8807371" y="0"/>
                  <a:pt x="8875607" y="68235"/>
                  <a:pt x="8875607" y="152408"/>
                </a:cubicBezTo>
                <a:lnTo>
                  <a:pt x="8875607" y="2133592"/>
                </a:lnTo>
                <a:cubicBezTo>
                  <a:pt x="8875607" y="2217765"/>
                  <a:pt x="8807371" y="2286000"/>
                  <a:pt x="8723199" y="2286000"/>
                </a:cubicBezTo>
                <a:lnTo>
                  <a:pt x="47413" y="2286000"/>
                </a:lnTo>
                <a:cubicBezTo>
                  <a:pt x="21228" y="2286000"/>
                  <a:pt x="0" y="2264772"/>
                  <a:pt x="0" y="2238587"/>
                </a:cubicBezTo>
                <a:lnTo>
                  <a:pt x="0" y="47413"/>
                </a:lnTo>
                <a:cubicBezTo>
                  <a:pt x="0" y="21245"/>
                  <a:pt x="21245" y="0"/>
                  <a:pt x="47413" y="0"/>
                </a:cubicBezTo>
                <a:close/>
              </a:path>
            </a:pathLst>
          </a:custGeom>
          <a:solidFill>
            <a:srgbClr val="1A2A3A">
              <a:alpha val="50196"/>
            </a:srgbClr>
          </a:solidFill>
          <a:ln/>
        </p:spPr>
      </p:sp>
      <p:sp>
        <p:nvSpPr>
          <p:cNvPr id="19" name="Shape 16"/>
          <p:cNvSpPr/>
          <p:nvPr/>
        </p:nvSpPr>
        <p:spPr>
          <a:xfrm>
            <a:off x="531707" y="7693875"/>
            <a:ext cx="47413" cy="2286000"/>
          </a:xfrm>
          <a:custGeom>
            <a:avLst/>
            <a:gdLst/>
            <a:ahLst/>
            <a:cxnLst/>
            <a:rect l="l" t="t" r="r" b="b"/>
            <a:pathLst>
              <a:path w="47413" h="2286000">
                <a:moveTo>
                  <a:pt x="47413" y="0"/>
                </a:moveTo>
                <a:lnTo>
                  <a:pt x="47413" y="0"/>
                </a:lnTo>
                <a:lnTo>
                  <a:pt x="47413" y="2286000"/>
                </a:lnTo>
                <a:lnTo>
                  <a:pt x="47413" y="2286000"/>
                </a:lnTo>
                <a:cubicBezTo>
                  <a:pt x="21228" y="2286000"/>
                  <a:pt x="0" y="2264772"/>
                  <a:pt x="0" y="2238587"/>
                </a:cubicBezTo>
                <a:lnTo>
                  <a:pt x="0" y="47413"/>
                </a:lnTo>
                <a:cubicBezTo>
                  <a:pt x="0" y="21245"/>
                  <a:pt x="21245" y="0"/>
                  <a:pt x="47413" y="0"/>
                </a:cubicBezTo>
                <a:close/>
              </a:path>
            </a:pathLst>
          </a:custGeom>
          <a:solidFill>
            <a:srgbClr val="C0A062"/>
          </a:solidFill>
          <a:ln/>
        </p:spPr>
      </p:sp>
      <p:sp>
        <p:nvSpPr>
          <p:cNvPr id="20" name="Shape 17"/>
          <p:cNvSpPr/>
          <p:nvPr/>
        </p:nvSpPr>
        <p:spPr>
          <a:xfrm>
            <a:off x="879263" y="8049475"/>
            <a:ext cx="342900" cy="304800"/>
          </a:xfrm>
          <a:custGeom>
            <a:avLst/>
            <a:gdLst/>
            <a:ahLst/>
            <a:cxnLst/>
            <a:rect l="l" t="t" r="r" b="b"/>
            <a:pathLst>
              <a:path w="342900" h="304800">
                <a:moveTo>
                  <a:pt x="147638" y="52388"/>
                </a:moveTo>
                <a:lnTo>
                  <a:pt x="195263" y="52388"/>
                </a:lnTo>
                <a:lnTo>
                  <a:pt x="195263" y="80962"/>
                </a:lnTo>
                <a:lnTo>
                  <a:pt x="147638" y="80962"/>
                </a:lnTo>
                <a:lnTo>
                  <a:pt x="147638" y="52388"/>
                </a:lnTo>
                <a:close/>
                <a:moveTo>
                  <a:pt x="142875" y="19050"/>
                </a:moveTo>
                <a:cubicBezTo>
                  <a:pt x="127099" y="19050"/>
                  <a:pt x="114300" y="31849"/>
                  <a:pt x="114300" y="47625"/>
                </a:cubicBezTo>
                <a:lnTo>
                  <a:pt x="114300" y="85725"/>
                </a:lnTo>
                <a:cubicBezTo>
                  <a:pt x="114300" y="101501"/>
                  <a:pt x="127099" y="114300"/>
                  <a:pt x="142875" y="114300"/>
                </a:cubicBezTo>
                <a:lnTo>
                  <a:pt x="152400" y="114300"/>
                </a:lnTo>
                <a:lnTo>
                  <a:pt x="152400" y="133350"/>
                </a:lnTo>
                <a:lnTo>
                  <a:pt x="19050" y="133350"/>
                </a:lnTo>
                <a:cubicBezTo>
                  <a:pt x="8513" y="133350"/>
                  <a:pt x="0" y="141863"/>
                  <a:pt x="0" y="152400"/>
                </a:cubicBezTo>
                <a:cubicBezTo>
                  <a:pt x="0" y="162937"/>
                  <a:pt x="8513" y="171450"/>
                  <a:pt x="19050" y="171450"/>
                </a:cubicBezTo>
                <a:lnTo>
                  <a:pt x="76200" y="171450"/>
                </a:lnTo>
                <a:lnTo>
                  <a:pt x="76200" y="190500"/>
                </a:lnTo>
                <a:lnTo>
                  <a:pt x="66675" y="190500"/>
                </a:lnTo>
                <a:cubicBezTo>
                  <a:pt x="50899" y="190500"/>
                  <a:pt x="38100" y="203299"/>
                  <a:pt x="38100" y="219075"/>
                </a:cubicBezTo>
                <a:lnTo>
                  <a:pt x="38100" y="257175"/>
                </a:lnTo>
                <a:cubicBezTo>
                  <a:pt x="38100" y="272951"/>
                  <a:pt x="50899" y="285750"/>
                  <a:pt x="66675" y="285750"/>
                </a:cubicBezTo>
                <a:lnTo>
                  <a:pt x="123825" y="285750"/>
                </a:lnTo>
                <a:cubicBezTo>
                  <a:pt x="139601" y="285750"/>
                  <a:pt x="152400" y="272951"/>
                  <a:pt x="152400" y="257175"/>
                </a:cubicBezTo>
                <a:lnTo>
                  <a:pt x="152400" y="219075"/>
                </a:lnTo>
                <a:cubicBezTo>
                  <a:pt x="152400" y="203299"/>
                  <a:pt x="139601" y="190500"/>
                  <a:pt x="123825" y="190500"/>
                </a:cubicBezTo>
                <a:lnTo>
                  <a:pt x="114300" y="190500"/>
                </a:lnTo>
                <a:lnTo>
                  <a:pt x="114300" y="171450"/>
                </a:lnTo>
                <a:lnTo>
                  <a:pt x="228600" y="171450"/>
                </a:lnTo>
                <a:lnTo>
                  <a:pt x="228600" y="190500"/>
                </a:lnTo>
                <a:lnTo>
                  <a:pt x="219075" y="190500"/>
                </a:lnTo>
                <a:cubicBezTo>
                  <a:pt x="203299" y="190500"/>
                  <a:pt x="190500" y="203299"/>
                  <a:pt x="190500" y="219075"/>
                </a:cubicBezTo>
                <a:lnTo>
                  <a:pt x="190500" y="257175"/>
                </a:lnTo>
                <a:cubicBezTo>
                  <a:pt x="190500" y="272951"/>
                  <a:pt x="203299" y="285750"/>
                  <a:pt x="219075" y="285750"/>
                </a:cubicBezTo>
                <a:lnTo>
                  <a:pt x="276225" y="285750"/>
                </a:lnTo>
                <a:cubicBezTo>
                  <a:pt x="292001" y="285750"/>
                  <a:pt x="304800" y="272951"/>
                  <a:pt x="304800" y="257175"/>
                </a:cubicBezTo>
                <a:lnTo>
                  <a:pt x="304800" y="219075"/>
                </a:lnTo>
                <a:cubicBezTo>
                  <a:pt x="304800" y="203299"/>
                  <a:pt x="292001" y="190500"/>
                  <a:pt x="276225" y="190500"/>
                </a:cubicBezTo>
                <a:lnTo>
                  <a:pt x="266700" y="190500"/>
                </a:lnTo>
                <a:lnTo>
                  <a:pt x="266700" y="171450"/>
                </a:lnTo>
                <a:lnTo>
                  <a:pt x="323850" y="171450"/>
                </a:lnTo>
                <a:cubicBezTo>
                  <a:pt x="334387" y="171450"/>
                  <a:pt x="342900" y="162937"/>
                  <a:pt x="342900" y="152400"/>
                </a:cubicBezTo>
                <a:cubicBezTo>
                  <a:pt x="342900" y="141863"/>
                  <a:pt x="334387" y="133350"/>
                  <a:pt x="323850" y="133350"/>
                </a:cubicBezTo>
                <a:lnTo>
                  <a:pt x="190500" y="133350"/>
                </a:lnTo>
                <a:lnTo>
                  <a:pt x="190500" y="114300"/>
                </a:lnTo>
                <a:lnTo>
                  <a:pt x="200025" y="114300"/>
                </a:lnTo>
                <a:cubicBezTo>
                  <a:pt x="215801" y="114300"/>
                  <a:pt x="228600" y="101501"/>
                  <a:pt x="228600" y="85725"/>
                </a:cubicBezTo>
                <a:lnTo>
                  <a:pt x="228600" y="47625"/>
                </a:lnTo>
                <a:cubicBezTo>
                  <a:pt x="228600" y="31849"/>
                  <a:pt x="215801" y="19050"/>
                  <a:pt x="200025" y="19050"/>
                </a:cubicBezTo>
                <a:lnTo>
                  <a:pt x="142875" y="19050"/>
                </a:lnTo>
                <a:close/>
                <a:moveTo>
                  <a:pt x="266700" y="223838"/>
                </a:moveTo>
                <a:lnTo>
                  <a:pt x="271463" y="223838"/>
                </a:lnTo>
                <a:lnTo>
                  <a:pt x="271463" y="252413"/>
                </a:lnTo>
                <a:lnTo>
                  <a:pt x="223838" y="252413"/>
                </a:lnTo>
                <a:lnTo>
                  <a:pt x="223838" y="223838"/>
                </a:lnTo>
                <a:lnTo>
                  <a:pt x="266700" y="223838"/>
                </a:lnTo>
                <a:close/>
                <a:moveTo>
                  <a:pt x="114300" y="223838"/>
                </a:moveTo>
                <a:lnTo>
                  <a:pt x="119062" y="223838"/>
                </a:lnTo>
                <a:lnTo>
                  <a:pt x="119062" y="252413"/>
                </a:lnTo>
                <a:lnTo>
                  <a:pt x="71438" y="252413"/>
                </a:lnTo>
                <a:lnTo>
                  <a:pt x="71438" y="223838"/>
                </a:lnTo>
                <a:lnTo>
                  <a:pt x="114300" y="223838"/>
                </a:lnTo>
                <a:close/>
              </a:path>
            </a:pathLst>
          </a:custGeom>
          <a:solidFill>
            <a:srgbClr val="C0A062"/>
          </a:solidFill>
          <a:ln/>
        </p:spPr>
      </p:sp>
      <p:sp>
        <p:nvSpPr>
          <p:cNvPr id="21" name="Text 18"/>
          <p:cNvSpPr/>
          <p:nvPr/>
        </p:nvSpPr>
        <p:spPr>
          <a:xfrm>
            <a:off x="1393613" y="7998675"/>
            <a:ext cx="24511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The Cosmic Web</a:t>
            </a:r>
            <a:endParaRPr lang="en-US" sz="1600" dirty="0"/>
          </a:p>
        </p:txBody>
      </p:sp>
      <p:sp>
        <p:nvSpPr>
          <p:cNvPr id="22" name="Text 19"/>
          <p:cNvSpPr/>
          <p:nvPr/>
        </p:nvSpPr>
        <p:spPr>
          <a:xfrm>
            <a:off x="860213" y="8557475"/>
            <a:ext cx="8356600" cy="1117600"/>
          </a:xfrm>
          <a:prstGeom prst="rect">
            <a:avLst/>
          </a:prstGeom>
          <a:noFill/>
          <a:ln/>
        </p:spPr>
        <p:txBody>
          <a:bodyPr wrap="square" lIns="0" tIns="0" rIns="0" bIns="0" rtlCol="0" anchor="ctr"/>
          <a:lstStyle/>
          <a:p>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Galaxies are not randomly distributed—they form a vast </a:t>
            </a:r>
            <a:pPr>
              <a:lnSpc>
                <a:spcPct val="140000"/>
              </a:lnSpc>
            </a:pPr>
            <a:r>
              <a:rPr lang="en-US" sz="1800" b="1" dirty="0">
                <a:solidFill>
                  <a:srgbClr val="C0A062"/>
                </a:solidFill>
                <a:latin typeface="Sorts Mill Goudy" pitchFamily="34" charset="0"/>
                <a:ea typeface="Sorts Mill Goudy" pitchFamily="34" charset="-122"/>
                <a:cs typeface="Sorts Mill Goudy" pitchFamily="34" charset="-120"/>
              </a:rPr>
              <a:t>cosmic web</a:t>
            </a:r>
            <a:pPr>
              <a:lnSpc>
                <a:spcPct val="140000"/>
              </a:lnSpc>
            </a:pPr>
            <a:r>
              <a:rPr lang="en-US" sz="1800" dirty="0">
                <a:solidFill>
                  <a:srgbClr val="E0E0E0">
                    <a:alpha val="85000"/>
                  </a:srgbClr>
                </a:solidFill>
                <a:latin typeface="Sorts Mill Goudy" pitchFamily="34" charset="0"/>
                <a:ea typeface="Sorts Mill Goudy" pitchFamily="34" charset="-122"/>
                <a:cs typeface="Sorts Mill Goudy" pitchFamily="34" charset="-120"/>
              </a:rPr>
              <a:t> of filaments and nodes, separated by enormous voids. This structure emerged from quantum fluctuations in the early universe, amplified by cosmic inflation.</a:t>
            </a:r>
            <a:endParaRPr lang="en-US" sz="1600" dirty="0"/>
          </a:p>
        </p:txBody>
      </p:sp>
      <p:sp>
        <p:nvSpPr>
          <p:cNvPr id="23" name="Shape 20"/>
          <p:cNvSpPr/>
          <p:nvPr/>
        </p:nvSpPr>
        <p:spPr>
          <a:xfrm>
            <a:off x="9817947" y="2252136"/>
            <a:ext cx="5924973" cy="5442373"/>
          </a:xfrm>
          <a:custGeom>
            <a:avLst/>
            <a:gdLst/>
            <a:ahLst/>
            <a:cxnLst/>
            <a:rect l="l" t="t" r="r" b="b"/>
            <a:pathLst>
              <a:path w="5924973" h="5442373">
                <a:moveTo>
                  <a:pt x="152386" y="0"/>
                </a:moveTo>
                <a:lnTo>
                  <a:pt x="5772587" y="0"/>
                </a:lnTo>
                <a:cubicBezTo>
                  <a:pt x="5856748" y="0"/>
                  <a:pt x="5924973" y="68226"/>
                  <a:pt x="5924973" y="152386"/>
                </a:cubicBezTo>
                <a:lnTo>
                  <a:pt x="5924973" y="5289987"/>
                </a:lnTo>
                <a:cubicBezTo>
                  <a:pt x="5924973" y="5374148"/>
                  <a:pt x="5856748" y="5442373"/>
                  <a:pt x="5772587" y="5442373"/>
                </a:cubicBezTo>
                <a:lnTo>
                  <a:pt x="152386" y="5442373"/>
                </a:lnTo>
                <a:cubicBezTo>
                  <a:pt x="68226" y="5442373"/>
                  <a:pt x="0" y="5374148"/>
                  <a:pt x="0" y="5289987"/>
                </a:cubicBezTo>
                <a:lnTo>
                  <a:pt x="0" y="152386"/>
                </a:lnTo>
                <a:cubicBezTo>
                  <a:pt x="0" y="68282"/>
                  <a:pt x="68282" y="0"/>
                  <a:pt x="152386" y="0"/>
                </a:cubicBezTo>
                <a:close/>
              </a:path>
            </a:pathLst>
          </a:custGeom>
          <a:solidFill>
            <a:srgbClr val="1A2A3A">
              <a:alpha val="60000"/>
            </a:srgbClr>
          </a:solidFill>
          <a:ln w="6773">
            <a:solidFill>
              <a:srgbClr val="4A5D6A">
                <a:alpha val="40000"/>
              </a:srgbClr>
            </a:solidFill>
            <a:prstDash val="solid"/>
          </a:ln>
        </p:spPr>
      </p:sp>
      <p:sp>
        <p:nvSpPr>
          <p:cNvPr id="24" name="Text 21"/>
          <p:cNvSpPr/>
          <p:nvPr/>
        </p:nvSpPr>
        <p:spPr>
          <a:xfrm>
            <a:off x="10062634" y="3248450"/>
            <a:ext cx="5435600" cy="355600"/>
          </a:xfrm>
          <a:prstGeom prst="rect">
            <a:avLst/>
          </a:prstGeom>
          <a:noFill/>
          <a:ln/>
        </p:spPr>
        <p:txBody>
          <a:bodyPr wrap="square" lIns="0" tIns="0" rIns="0" bIns="0" rtlCol="0" anchor="ctr"/>
          <a:lstStyle/>
          <a:p>
            <a:pPr algn="ctr">
              <a:lnSpc>
                <a:spcPct val="120000"/>
              </a:lnSpc>
            </a:pPr>
            <a:r>
              <a:rPr lang="en-US" sz="2000" b="1" dirty="0">
                <a:solidFill>
                  <a:srgbClr val="C0A062"/>
                </a:solidFill>
                <a:latin typeface="Liter" pitchFamily="34" charset="0"/>
                <a:ea typeface="Liter" pitchFamily="34" charset="-122"/>
                <a:cs typeface="Liter" pitchFamily="34" charset="-120"/>
              </a:rPr>
              <a:t>Universal Composition</a:t>
            </a:r>
            <a:endParaRPr lang="en-US" sz="1600" dirty="0"/>
          </a:p>
        </p:txBody>
      </p:sp>
      <p:sp>
        <p:nvSpPr>
          <p:cNvPr id="25" name="Text 22"/>
          <p:cNvSpPr/>
          <p:nvPr/>
        </p:nvSpPr>
        <p:spPr>
          <a:xfrm>
            <a:off x="10126134" y="3832650"/>
            <a:ext cx="13081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Quattrocento Sans" pitchFamily="34" charset="0"/>
                <a:ea typeface="Quattrocento Sans" pitchFamily="34" charset="-122"/>
                <a:cs typeface="Quattrocento Sans" pitchFamily="34" charset="-120"/>
              </a:rPr>
              <a:t>Dark Energy</a:t>
            </a:r>
            <a:endParaRPr lang="en-US" sz="1600" dirty="0"/>
          </a:p>
        </p:txBody>
      </p:sp>
      <p:sp>
        <p:nvSpPr>
          <p:cNvPr id="26" name="Text 23"/>
          <p:cNvSpPr/>
          <p:nvPr/>
        </p:nvSpPr>
        <p:spPr>
          <a:xfrm>
            <a:off x="14849052" y="3807250"/>
            <a:ext cx="736600" cy="406400"/>
          </a:xfrm>
          <a:prstGeom prst="rect">
            <a:avLst/>
          </a:prstGeom>
          <a:noFill/>
          <a:ln/>
        </p:spPr>
        <p:txBody>
          <a:bodyPr wrap="square" lIns="0" tIns="0" rIns="0" bIns="0" rtlCol="0" anchor="ctr"/>
          <a:lstStyle/>
          <a:p>
            <a:pPr>
              <a:lnSpc>
                <a:spcPct val="110000"/>
              </a:lnSpc>
            </a:pPr>
            <a:r>
              <a:rPr lang="en-US" sz="2400" b="1" dirty="0">
                <a:solidFill>
                  <a:srgbClr val="C0A062"/>
                </a:solidFill>
                <a:latin typeface="Quattrocento Sans" pitchFamily="34" charset="0"/>
                <a:ea typeface="Quattrocento Sans" pitchFamily="34" charset="-122"/>
                <a:cs typeface="Quattrocento Sans" pitchFamily="34" charset="-120"/>
              </a:rPr>
              <a:t>68%</a:t>
            </a:r>
            <a:endParaRPr lang="en-US" sz="1600" dirty="0"/>
          </a:p>
        </p:txBody>
      </p:sp>
      <p:sp>
        <p:nvSpPr>
          <p:cNvPr id="27" name="Shape 24"/>
          <p:cNvSpPr/>
          <p:nvPr/>
        </p:nvSpPr>
        <p:spPr>
          <a:xfrm>
            <a:off x="10126134" y="4315250"/>
            <a:ext cx="5308600" cy="152400"/>
          </a:xfrm>
          <a:custGeom>
            <a:avLst/>
            <a:gdLst/>
            <a:ahLst/>
            <a:cxnLst/>
            <a:rect l="l" t="t" r="r" b="b"/>
            <a:pathLst>
              <a:path w="5308600" h="152400">
                <a:moveTo>
                  <a:pt x="76200" y="0"/>
                </a:moveTo>
                <a:lnTo>
                  <a:pt x="5232400" y="0"/>
                </a:lnTo>
                <a:cubicBezTo>
                  <a:pt x="5274456" y="0"/>
                  <a:pt x="5308600" y="34144"/>
                  <a:pt x="5308600" y="76200"/>
                </a:cubicBezTo>
                <a:lnTo>
                  <a:pt x="5308600" y="76200"/>
                </a:lnTo>
                <a:cubicBezTo>
                  <a:pt x="5308600" y="118256"/>
                  <a:pt x="5274456" y="152400"/>
                  <a:pt x="5232400" y="152400"/>
                </a:cubicBezTo>
                <a:lnTo>
                  <a:pt x="76200" y="152400"/>
                </a:lnTo>
                <a:cubicBezTo>
                  <a:pt x="34144" y="152400"/>
                  <a:pt x="0" y="118256"/>
                  <a:pt x="0" y="76200"/>
                </a:cubicBezTo>
                <a:lnTo>
                  <a:pt x="0" y="76200"/>
                </a:lnTo>
                <a:cubicBezTo>
                  <a:pt x="0" y="34144"/>
                  <a:pt x="34144" y="0"/>
                  <a:pt x="76200" y="0"/>
                </a:cubicBezTo>
                <a:close/>
              </a:path>
            </a:pathLst>
          </a:custGeom>
          <a:solidFill>
            <a:srgbClr val="4A5D6A">
              <a:alpha val="30196"/>
            </a:srgbClr>
          </a:solidFill>
          <a:ln/>
        </p:spPr>
      </p:sp>
      <p:sp>
        <p:nvSpPr>
          <p:cNvPr id="28" name="Shape 25"/>
          <p:cNvSpPr/>
          <p:nvPr/>
        </p:nvSpPr>
        <p:spPr>
          <a:xfrm>
            <a:off x="10126134" y="4315250"/>
            <a:ext cx="3606800" cy="152400"/>
          </a:xfrm>
          <a:custGeom>
            <a:avLst/>
            <a:gdLst/>
            <a:ahLst/>
            <a:cxnLst/>
            <a:rect l="l" t="t" r="r" b="b"/>
            <a:pathLst>
              <a:path w="3606800" h="152400">
                <a:moveTo>
                  <a:pt x="76200" y="0"/>
                </a:moveTo>
                <a:lnTo>
                  <a:pt x="3530600" y="0"/>
                </a:lnTo>
                <a:cubicBezTo>
                  <a:pt x="3572656" y="0"/>
                  <a:pt x="3606800" y="34144"/>
                  <a:pt x="3606800" y="76200"/>
                </a:cubicBezTo>
                <a:lnTo>
                  <a:pt x="3606800" y="76200"/>
                </a:lnTo>
                <a:cubicBezTo>
                  <a:pt x="3606800" y="118256"/>
                  <a:pt x="3572656" y="152400"/>
                  <a:pt x="3530600" y="152400"/>
                </a:cubicBezTo>
                <a:lnTo>
                  <a:pt x="76200" y="152400"/>
                </a:lnTo>
                <a:cubicBezTo>
                  <a:pt x="34144" y="152400"/>
                  <a:pt x="0" y="118256"/>
                  <a:pt x="0" y="76200"/>
                </a:cubicBezTo>
                <a:lnTo>
                  <a:pt x="0" y="76200"/>
                </a:lnTo>
                <a:cubicBezTo>
                  <a:pt x="0" y="34144"/>
                  <a:pt x="34144" y="0"/>
                  <a:pt x="76200" y="0"/>
                </a:cubicBezTo>
                <a:close/>
              </a:path>
            </a:pathLst>
          </a:custGeom>
          <a:solidFill>
            <a:srgbClr val="C0A062"/>
          </a:solidFill>
          <a:ln/>
        </p:spPr>
      </p:sp>
      <p:sp>
        <p:nvSpPr>
          <p:cNvPr id="29" name="Text 26"/>
          <p:cNvSpPr/>
          <p:nvPr/>
        </p:nvSpPr>
        <p:spPr>
          <a:xfrm>
            <a:off x="10126134" y="4696250"/>
            <a:ext cx="12827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Quattrocento Sans" pitchFamily="34" charset="0"/>
                <a:ea typeface="Quattrocento Sans" pitchFamily="34" charset="-122"/>
                <a:cs typeface="Quattrocento Sans" pitchFamily="34" charset="-120"/>
              </a:rPr>
              <a:t>Dark Matter</a:t>
            </a:r>
            <a:endParaRPr lang="en-US" sz="1600" dirty="0"/>
          </a:p>
        </p:txBody>
      </p:sp>
      <p:sp>
        <p:nvSpPr>
          <p:cNvPr id="30" name="Text 27"/>
          <p:cNvSpPr/>
          <p:nvPr/>
        </p:nvSpPr>
        <p:spPr>
          <a:xfrm>
            <a:off x="14892655" y="4670850"/>
            <a:ext cx="698500" cy="406400"/>
          </a:xfrm>
          <a:prstGeom prst="rect">
            <a:avLst/>
          </a:prstGeom>
          <a:noFill/>
          <a:ln/>
        </p:spPr>
        <p:txBody>
          <a:bodyPr wrap="square" lIns="0" tIns="0" rIns="0" bIns="0" rtlCol="0" anchor="ctr"/>
          <a:lstStyle/>
          <a:p>
            <a:pPr>
              <a:lnSpc>
                <a:spcPct val="110000"/>
              </a:lnSpc>
            </a:pPr>
            <a:r>
              <a:rPr lang="en-US" sz="2400" b="1" dirty="0">
                <a:solidFill>
                  <a:srgbClr val="4A5D6A"/>
                </a:solidFill>
                <a:latin typeface="Quattrocento Sans" pitchFamily="34" charset="0"/>
                <a:ea typeface="Quattrocento Sans" pitchFamily="34" charset="-122"/>
                <a:cs typeface="Quattrocento Sans" pitchFamily="34" charset="-120"/>
              </a:rPr>
              <a:t>27%</a:t>
            </a:r>
            <a:endParaRPr lang="en-US" sz="1600" dirty="0"/>
          </a:p>
        </p:txBody>
      </p:sp>
      <p:sp>
        <p:nvSpPr>
          <p:cNvPr id="31" name="Shape 28"/>
          <p:cNvSpPr/>
          <p:nvPr/>
        </p:nvSpPr>
        <p:spPr>
          <a:xfrm>
            <a:off x="10126134" y="5178850"/>
            <a:ext cx="5308600" cy="152400"/>
          </a:xfrm>
          <a:custGeom>
            <a:avLst/>
            <a:gdLst/>
            <a:ahLst/>
            <a:cxnLst/>
            <a:rect l="l" t="t" r="r" b="b"/>
            <a:pathLst>
              <a:path w="5308600" h="152400">
                <a:moveTo>
                  <a:pt x="76200" y="0"/>
                </a:moveTo>
                <a:lnTo>
                  <a:pt x="5232400" y="0"/>
                </a:lnTo>
                <a:cubicBezTo>
                  <a:pt x="5274456" y="0"/>
                  <a:pt x="5308600" y="34144"/>
                  <a:pt x="5308600" y="76200"/>
                </a:cubicBezTo>
                <a:lnTo>
                  <a:pt x="5308600" y="76200"/>
                </a:lnTo>
                <a:cubicBezTo>
                  <a:pt x="5308600" y="118256"/>
                  <a:pt x="5274456" y="152400"/>
                  <a:pt x="5232400" y="152400"/>
                </a:cubicBezTo>
                <a:lnTo>
                  <a:pt x="76200" y="152400"/>
                </a:lnTo>
                <a:cubicBezTo>
                  <a:pt x="34144" y="152400"/>
                  <a:pt x="0" y="118256"/>
                  <a:pt x="0" y="76200"/>
                </a:cubicBezTo>
                <a:lnTo>
                  <a:pt x="0" y="76200"/>
                </a:lnTo>
                <a:cubicBezTo>
                  <a:pt x="0" y="34144"/>
                  <a:pt x="34144" y="0"/>
                  <a:pt x="76200" y="0"/>
                </a:cubicBezTo>
                <a:close/>
              </a:path>
            </a:pathLst>
          </a:custGeom>
          <a:solidFill>
            <a:srgbClr val="4A5D6A">
              <a:alpha val="30196"/>
            </a:srgbClr>
          </a:solidFill>
          <a:ln/>
        </p:spPr>
      </p:sp>
      <p:sp>
        <p:nvSpPr>
          <p:cNvPr id="32" name="Shape 29"/>
          <p:cNvSpPr/>
          <p:nvPr/>
        </p:nvSpPr>
        <p:spPr>
          <a:xfrm>
            <a:off x="10126134" y="5178850"/>
            <a:ext cx="1435100" cy="152400"/>
          </a:xfrm>
          <a:custGeom>
            <a:avLst/>
            <a:gdLst/>
            <a:ahLst/>
            <a:cxnLst/>
            <a:rect l="l" t="t" r="r" b="b"/>
            <a:pathLst>
              <a:path w="1435100" h="152400">
                <a:moveTo>
                  <a:pt x="76200" y="0"/>
                </a:moveTo>
                <a:lnTo>
                  <a:pt x="1358900" y="0"/>
                </a:lnTo>
                <a:cubicBezTo>
                  <a:pt x="1400956" y="0"/>
                  <a:pt x="1435100" y="34144"/>
                  <a:pt x="1435100" y="76200"/>
                </a:cubicBezTo>
                <a:lnTo>
                  <a:pt x="1435100" y="76200"/>
                </a:lnTo>
                <a:cubicBezTo>
                  <a:pt x="1435100" y="118256"/>
                  <a:pt x="1400956" y="152400"/>
                  <a:pt x="1358900" y="152400"/>
                </a:cubicBezTo>
                <a:lnTo>
                  <a:pt x="76200" y="152400"/>
                </a:lnTo>
                <a:cubicBezTo>
                  <a:pt x="34144" y="152400"/>
                  <a:pt x="0" y="118256"/>
                  <a:pt x="0" y="76200"/>
                </a:cubicBezTo>
                <a:lnTo>
                  <a:pt x="0" y="76200"/>
                </a:lnTo>
                <a:cubicBezTo>
                  <a:pt x="0" y="34144"/>
                  <a:pt x="34144" y="0"/>
                  <a:pt x="76200" y="0"/>
                </a:cubicBezTo>
                <a:close/>
              </a:path>
            </a:pathLst>
          </a:custGeom>
          <a:solidFill>
            <a:srgbClr val="4A5D6A"/>
          </a:solidFill>
          <a:ln/>
        </p:spPr>
      </p:sp>
      <p:sp>
        <p:nvSpPr>
          <p:cNvPr id="33" name="Text 30"/>
          <p:cNvSpPr/>
          <p:nvPr/>
        </p:nvSpPr>
        <p:spPr>
          <a:xfrm>
            <a:off x="10126134" y="5559850"/>
            <a:ext cx="14732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Quattrocento Sans" pitchFamily="34" charset="0"/>
                <a:ea typeface="Quattrocento Sans" pitchFamily="34" charset="-122"/>
                <a:cs typeface="Quattrocento Sans" pitchFamily="34" charset="-120"/>
              </a:rPr>
              <a:t>Visible Matter</a:t>
            </a:r>
            <a:endParaRPr lang="en-US" sz="1600" dirty="0"/>
          </a:p>
        </p:txBody>
      </p:sp>
      <p:sp>
        <p:nvSpPr>
          <p:cNvPr id="34" name="Text 31"/>
          <p:cNvSpPr/>
          <p:nvPr/>
        </p:nvSpPr>
        <p:spPr>
          <a:xfrm>
            <a:off x="15023043" y="5534450"/>
            <a:ext cx="5715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Quattrocento Sans" pitchFamily="34" charset="0"/>
                <a:ea typeface="Quattrocento Sans" pitchFamily="34" charset="-122"/>
                <a:cs typeface="Quattrocento Sans" pitchFamily="34" charset="-120"/>
              </a:rPr>
              <a:t>5%</a:t>
            </a:r>
            <a:endParaRPr lang="en-US" sz="1600" dirty="0"/>
          </a:p>
        </p:txBody>
      </p:sp>
      <p:sp>
        <p:nvSpPr>
          <p:cNvPr id="35" name="Shape 32"/>
          <p:cNvSpPr/>
          <p:nvPr/>
        </p:nvSpPr>
        <p:spPr>
          <a:xfrm>
            <a:off x="10126134" y="6042450"/>
            <a:ext cx="5308600" cy="152400"/>
          </a:xfrm>
          <a:custGeom>
            <a:avLst/>
            <a:gdLst/>
            <a:ahLst/>
            <a:cxnLst/>
            <a:rect l="l" t="t" r="r" b="b"/>
            <a:pathLst>
              <a:path w="5308600" h="152400">
                <a:moveTo>
                  <a:pt x="76200" y="0"/>
                </a:moveTo>
                <a:lnTo>
                  <a:pt x="5232400" y="0"/>
                </a:lnTo>
                <a:cubicBezTo>
                  <a:pt x="5274456" y="0"/>
                  <a:pt x="5308600" y="34144"/>
                  <a:pt x="5308600" y="76200"/>
                </a:cubicBezTo>
                <a:lnTo>
                  <a:pt x="5308600" y="76200"/>
                </a:lnTo>
                <a:cubicBezTo>
                  <a:pt x="5308600" y="118256"/>
                  <a:pt x="5274456" y="152400"/>
                  <a:pt x="5232400" y="152400"/>
                </a:cubicBezTo>
                <a:lnTo>
                  <a:pt x="76200" y="152400"/>
                </a:lnTo>
                <a:cubicBezTo>
                  <a:pt x="34144" y="152400"/>
                  <a:pt x="0" y="118256"/>
                  <a:pt x="0" y="76200"/>
                </a:cubicBezTo>
                <a:lnTo>
                  <a:pt x="0" y="76200"/>
                </a:lnTo>
                <a:cubicBezTo>
                  <a:pt x="0" y="34144"/>
                  <a:pt x="34144" y="0"/>
                  <a:pt x="76200" y="0"/>
                </a:cubicBezTo>
                <a:close/>
              </a:path>
            </a:pathLst>
          </a:custGeom>
          <a:solidFill>
            <a:srgbClr val="4A5D6A">
              <a:alpha val="30196"/>
            </a:srgbClr>
          </a:solidFill>
          <a:ln/>
        </p:spPr>
      </p:sp>
      <p:sp>
        <p:nvSpPr>
          <p:cNvPr id="36" name="Shape 33"/>
          <p:cNvSpPr/>
          <p:nvPr/>
        </p:nvSpPr>
        <p:spPr>
          <a:xfrm>
            <a:off x="10126134" y="6042450"/>
            <a:ext cx="266700" cy="152400"/>
          </a:xfrm>
          <a:custGeom>
            <a:avLst/>
            <a:gdLst/>
            <a:ahLst/>
            <a:cxnLst/>
            <a:rect l="l" t="t" r="r" b="b"/>
            <a:pathLst>
              <a:path w="266700" h="152400">
                <a:moveTo>
                  <a:pt x="76200" y="0"/>
                </a:moveTo>
                <a:lnTo>
                  <a:pt x="190500" y="0"/>
                </a:lnTo>
                <a:cubicBezTo>
                  <a:pt x="232556" y="0"/>
                  <a:pt x="266700" y="34144"/>
                  <a:pt x="266700" y="76200"/>
                </a:cubicBezTo>
                <a:lnTo>
                  <a:pt x="266700" y="76200"/>
                </a:lnTo>
                <a:cubicBezTo>
                  <a:pt x="266700" y="118256"/>
                  <a:pt x="232556" y="152400"/>
                  <a:pt x="190500" y="152400"/>
                </a:cubicBezTo>
                <a:lnTo>
                  <a:pt x="76200" y="152400"/>
                </a:lnTo>
                <a:cubicBezTo>
                  <a:pt x="34144" y="152400"/>
                  <a:pt x="0" y="118256"/>
                  <a:pt x="0" y="76200"/>
                </a:cubicBezTo>
                <a:lnTo>
                  <a:pt x="0" y="76200"/>
                </a:lnTo>
                <a:cubicBezTo>
                  <a:pt x="0" y="34144"/>
                  <a:pt x="34144" y="0"/>
                  <a:pt x="76200" y="0"/>
                </a:cubicBezTo>
                <a:close/>
              </a:path>
            </a:pathLst>
          </a:custGeom>
          <a:solidFill>
            <a:srgbClr val="E0E0E0"/>
          </a:solidFill>
          <a:ln/>
        </p:spPr>
      </p:sp>
      <p:sp>
        <p:nvSpPr>
          <p:cNvPr id="37" name="Text 34"/>
          <p:cNvSpPr/>
          <p:nvPr/>
        </p:nvSpPr>
        <p:spPr>
          <a:xfrm>
            <a:off x="10075334" y="6398050"/>
            <a:ext cx="5410200" cy="304800"/>
          </a:xfrm>
          <a:prstGeom prst="rect">
            <a:avLst/>
          </a:prstGeom>
          <a:noFill/>
          <a:ln/>
        </p:spPr>
        <p:txBody>
          <a:bodyPr wrap="square" lIns="0" tIns="0" rIns="0" bIns="0" rtlCol="0" anchor="ctr"/>
          <a:lstStyle/>
          <a:p>
            <a:pPr algn="ctr">
              <a:lnSpc>
                <a:spcPct val="130000"/>
              </a:lnSpc>
            </a:pPr>
            <a:r>
              <a:rPr lang="en-US" sz="1600" dirty="0">
                <a:solidFill>
                  <a:srgbClr val="E0E0E0">
                    <a:alpha val="70000"/>
                  </a:srgbClr>
                </a:solidFill>
                <a:latin typeface="Quattrocento Sans" pitchFamily="34" charset="0"/>
                <a:ea typeface="Quattrocento Sans" pitchFamily="34" charset="-122"/>
                <a:cs typeface="Quattrocento Sans" pitchFamily="34" charset="-120"/>
              </a:rPr>
              <a:t>Everything we see is just 5% of reality</a:t>
            </a:r>
            <a:endParaRPr lang="en-US" sz="1600" dirty="0"/>
          </a:p>
        </p:txBody>
      </p:sp>
      <p:sp>
        <p:nvSpPr>
          <p:cNvPr id="38" name="Shape 35"/>
          <p:cNvSpPr/>
          <p:nvPr/>
        </p:nvSpPr>
        <p:spPr>
          <a:xfrm>
            <a:off x="9817947" y="7959940"/>
            <a:ext cx="5924973" cy="2013373"/>
          </a:xfrm>
          <a:custGeom>
            <a:avLst/>
            <a:gdLst/>
            <a:ahLst/>
            <a:cxnLst/>
            <a:rect l="l" t="t" r="r" b="b"/>
            <a:pathLst>
              <a:path w="5924973" h="2013373">
                <a:moveTo>
                  <a:pt x="152392" y="0"/>
                </a:moveTo>
                <a:lnTo>
                  <a:pt x="5772581" y="0"/>
                </a:lnTo>
                <a:cubicBezTo>
                  <a:pt x="5856689" y="0"/>
                  <a:pt x="5924973" y="68285"/>
                  <a:pt x="5924973" y="152392"/>
                </a:cubicBezTo>
                <a:lnTo>
                  <a:pt x="5924973" y="1860981"/>
                </a:lnTo>
                <a:cubicBezTo>
                  <a:pt x="5924973" y="1945089"/>
                  <a:pt x="5856689" y="2013373"/>
                  <a:pt x="5772581" y="2013373"/>
                </a:cubicBezTo>
                <a:lnTo>
                  <a:pt x="152392" y="2013373"/>
                </a:lnTo>
                <a:cubicBezTo>
                  <a:pt x="68285" y="2013373"/>
                  <a:pt x="0" y="1945089"/>
                  <a:pt x="0" y="1860981"/>
                </a:cubicBezTo>
                <a:lnTo>
                  <a:pt x="0" y="152392"/>
                </a:lnTo>
                <a:cubicBezTo>
                  <a:pt x="0" y="68285"/>
                  <a:pt x="68285" y="0"/>
                  <a:pt x="152392" y="0"/>
                </a:cubicBezTo>
                <a:close/>
              </a:path>
            </a:pathLst>
          </a:custGeom>
          <a:solidFill>
            <a:srgbClr val="1A2A3A">
              <a:alpha val="60000"/>
            </a:srgbClr>
          </a:solidFill>
          <a:ln w="6773">
            <a:solidFill>
              <a:srgbClr val="4A5D6A">
                <a:alpha val="40000"/>
              </a:srgbClr>
            </a:solidFill>
            <a:prstDash val="solid"/>
          </a:ln>
        </p:spPr>
      </p:sp>
      <p:sp>
        <p:nvSpPr>
          <p:cNvPr id="39" name="Shape 36"/>
          <p:cNvSpPr/>
          <p:nvPr/>
        </p:nvSpPr>
        <p:spPr>
          <a:xfrm>
            <a:off x="10138834" y="8268125"/>
            <a:ext cx="190500" cy="254000"/>
          </a:xfrm>
          <a:custGeom>
            <a:avLst/>
            <a:gdLst/>
            <a:ahLst/>
            <a:cxnLst/>
            <a:rect l="l" t="t" r="r" b="b"/>
            <a:pathLst>
              <a:path w="190500" h="254000">
                <a:moveTo>
                  <a:pt x="145306" y="190500"/>
                </a:moveTo>
                <a:cubicBezTo>
                  <a:pt x="148927" y="179437"/>
                  <a:pt x="156170" y="169416"/>
                  <a:pt x="164356" y="160784"/>
                </a:cubicBezTo>
                <a:cubicBezTo>
                  <a:pt x="180578" y="143718"/>
                  <a:pt x="190500" y="120650"/>
                  <a:pt x="190500" y="95250"/>
                </a:cubicBezTo>
                <a:cubicBezTo>
                  <a:pt x="190500" y="42664"/>
                  <a:pt x="147836" y="0"/>
                  <a:pt x="95250" y="0"/>
                </a:cubicBezTo>
                <a:cubicBezTo>
                  <a:pt x="42664" y="0"/>
                  <a:pt x="0" y="42664"/>
                  <a:pt x="0" y="95250"/>
                </a:cubicBezTo>
                <a:cubicBezTo>
                  <a:pt x="0" y="120650"/>
                  <a:pt x="9922" y="143718"/>
                  <a:pt x="26144" y="160784"/>
                </a:cubicBezTo>
                <a:cubicBezTo>
                  <a:pt x="34330" y="169416"/>
                  <a:pt x="41622" y="179437"/>
                  <a:pt x="45194" y="190500"/>
                </a:cubicBezTo>
                <a:lnTo>
                  <a:pt x="145256" y="190500"/>
                </a:lnTo>
                <a:close/>
                <a:moveTo>
                  <a:pt x="142875" y="214313"/>
                </a:moveTo>
                <a:lnTo>
                  <a:pt x="47625" y="214313"/>
                </a:lnTo>
                <a:lnTo>
                  <a:pt x="47625" y="222250"/>
                </a:lnTo>
                <a:cubicBezTo>
                  <a:pt x="47625" y="244177"/>
                  <a:pt x="65385" y="261937"/>
                  <a:pt x="87313" y="261937"/>
                </a:cubicBezTo>
                <a:lnTo>
                  <a:pt x="103188" y="261937"/>
                </a:lnTo>
                <a:cubicBezTo>
                  <a:pt x="125115" y="261937"/>
                  <a:pt x="142875" y="244177"/>
                  <a:pt x="142875" y="222250"/>
                </a:cubicBezTo>
                <a:lnTo>
                  <a:pt x="142875" y="214313"/>
                </a:lnTo>
                <a:close/>
                <a:moveTo>
                  <a:pt x="91281" y="55563"/>
                </a:moveTo>
                <a:cubicBezTo>
                  <a:pt x="71537" y="55563"/>
                  <a:pt x="55563" y="71537"/>
                  <a:pt x="55563" y="91281"/>
                </a:cubicBezTo>
                <a:cubicBezTo>
                  <a:pt x="55563" y="97879"/>
                  <a:pt x="50254" y="103188"/>
                  <a:pt x="43656" y="103188"/>
                </a:cubicBezTo>
                <a:cubicBezTo>
                  <a:pt x="37058" y="103188"/>
                  <a:pt x="31750" y="97879"/>
                  <a:pt x="31750" y="91281"/>
                </a:cubicBezTo>
                <a:cubicBezTo>
                  <a:pt x="31750" y="58390"/>
                  <a:pt x="58390" y="31750"/>
                  <a:pt x="91281" y="31750"/>
                </a:cubicBezTo>
                <a:cubicBezTo>
                  <a:pt x="97879" y="31750"/>
                  <a:pt x="103188" y="37058"/>
                  <a:pt x="103188" y="43656"/>
                </a:cubicBezTo>
                <a:cubicBezTo>
                  <a:pt x="103188" y="50254"/>
                  <a:pt x="97879" y="55563"/>
                  <a:pt x="91281" y="55563"/>
                </a:cubicBezTo>
                <a:close/>
              </a:path>
            </a:pathLst>
          </a:custGeom>
          <a:solidFill>
            <a:srgbClr val="C0A062"/>
          </a:solidFill>
          <a:ln/>
        </p:spPr>
      </p:sp>
      <p:sp>
        <p:nvSpPr>
          <p:cNvPr id="40" name="Text 37"/>
          <p:cNvSpPr/>
          <p:nvPr/>
        </p:nvSpPr>
        <p:spPr>
          <a:xfrm>
            <a:off x="10545234" y="8217325"/>
            <a:ext cx="16256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Liter" pitchFamily="34" charset="0"/>
                <a:ea typeface="Liter" pitchFamily="34" charset="-122"/>
                <a:cs typeface="Liter" pitchFamily="34" charset="-120"/>
              </a:rPr>
              <a:t>Did You Know?</a:t>
            </a:r>
            <a:endParaRPr lang="en-US" sz="1600" dirty="0"/>
          </a:p>
        </p:txBody>
      </p:sp>
      <p:sp>
        <p:nvSpPr>
          <p:cNvPr id="41" name="Text 38"/>
          <p:cNvSpPr/>
          <p:nvPr/>
        </p:nvSpPr>
        <p:spPr>
          <a:xfrm>
            <a:off x="10075334" y="8725325"/>
            <a:ext cx="5511800" cy="990600"/>
          </a:xfrm>
          <a:prstGeom prst="rect">
            <a:avLst/>
          </a:prstGeom>
          <a:noFill/>
          <a:ln/>
        </p:spPr>
        <p:txBody>
          <a:bodyPr wrap="square" lIns="0" tIns="0" rIns="0" bIns="0" rtlCol="0" anchor="ctr"/>
          <a:lstStyle/>
          <a:p>
            <a:pPr>
              <a:lnSpc>
                <a:spcPct val="140000"/>
              </a:lnSpc>
            </a:pPr>
            <a:r>
              <a:rPr lang="en-US" sz="1600" dirty="0">
                <a:solidFill>
                  <a:srgbClr val="E0E0E0">
                    <a:alpha val="80000"/>
                  </a:srgbClr>
                </a:solidFill>
                <a:latin typeface="Quattrocento Sans" pitchFamily="34" charset="0"/>
                <a:ea typeface="Quattrocento Sans" pitchFamily="34" charset="-122"/>
                <a:cs typeface="Quattrocento Sans" pitchFamily="34" charset="-120"/>
              </a:rPr>
              <a:t>The CMB temperature is just 2.725° above absolute zero. Before cable TV, you could see the Big Bang's afterglow as static on unused TV channels!</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5070A"/>
        </a:solidFill>
      </p:bgPr>
    </p:bg>
    <p:spTree>
      <p:nvGrpSpPr>
        <p:cNvPr id="1" name=""/>
        <p:cNvGrpSpPr/>
        <p:nvPr/>
      </p:nvGrpSpPr>
      <p:grpSpPr>
        <a:xfrm>
          <a:off x="0" y="0"/>
          <a:ext cx="0" cy="0"/>
          <a:chOff x="0" y="0"/>
          <a:chExt cx="0" cy="0"/>
        </a:xfrm>
      </p:grpSpPr>
      <p:pic>
        <p:nvPicPr>
          <p:cNvPr id="2" name="Image 0" descr="https://kimi-web-img.moonshot.cn/img/www.nasa.gov/d45ab431546299a3bc78119d02b1de358c3b917f.jpg">    </p:cNvPr>
          <p:cNvPicPr>
            <a:picLocks noChangeAspect="1"/>
          </p:cNvPicPr>
          <p:nvPr/>
        </p:nvPicPr>
        <p:blipFill>
          <a:blip r:embed="rId1">
            <a:alphaModFix amt="25000"/>
          </a:blip>
          <a:srcRect l="0" r="0" t="24414" b="24414"/>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3359573" cy="413173"/>
          </a:xfrm>
          <a:custGeom>
            <a:avLst/>
            <a:gdLst/>
            <a:ahLst/>
            <a:cxnLst/>
            <a:rect l="l" t="t" r="r" b="b"/>
            <a:pathLst>
              <a:path w="3359573" h="413173">
                <a:moveTo>
                  <a:pt x="206587" y="0"/>
                </a:moveTo>
                <a:lnTo>
                  <a:pt x="3152987" y="0"/>
                </a:lnTo>
                <a:cubicBezTo>
                  <a:pt x="3267081" y="0"/>
                  <a:pt x="3359573" y="92492"/>
                  <a:pt x="3359573" y="206587"/>
                </a:cubicBezTo>
                <a:lnTo>
                  <a:pt x="3359573" y="206587"/>
                </a:lnTo>
                <a:cubicBezTo>
                  <a:pt x="3359573" y="320681"/>
                  <a:pt x="3267081" y="413173"/>
                  <a:pt x="31529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58"/>
            <a:ext cx="3019743"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The Greatest Mysteries</a:t>
            </a:r>
            <a:endParaRPr lang="en-US" sz="1600" dirty="0"/>
          </a:p>
        </p:txBody>
      </p:sp>
      <p:sp>
        <p:nvSpPr>
          <p:cNvPr id="6" name="Text 3"/>
          <p:cNvSpPr/>
          <p:nvPr/>
        </p:nvSpPr>
        <p:spPr>
          <a:xfrm>
            <a:off x="508000" y="1080346"/>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Dark Matter &amp; Dark Energy</a:t>
            </a:r>
            <a:endParaRPr lang="en-US" sz="1600" dirty="0"/>
          </a:p>
        </p:txBody>
      </p:sp>
      <p:sp>
        <p:nvSpPr>
          <p:cNvPr id="7" name="Text 4"/>
          <p:cNvSpPr/>
          <p:nvPr/>
        </p:nvSpPr>
        <p:spPr>
          <a:xfrm>
            <a:off x="508000" y="1791546"/>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The invisible forces that dominate our universe</a:t>
            </a:r>
            <a:endParaRPr lang="en-US" sz="1600" dirty="0"/>
          </a:p>
        </p:txBody>
      </p:sp>
      <p:sp>
        <p:nvSpPr>
          <p:cNvPr id="8" name="Shape 5"/>
          <p:cNvSpPr/>
          <p:nvPr/>
        </p:nvSpPr>
        <p:spPr>
          <a:xfrm>
            <a:off x="508000" y="2350346"/>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11387" y="2658533"/>
            <a:ext cx="7461673" cy="7601373"/>
          </a:xfrm>
          <a:custGeom>
            <a:avLst/>
            <a:gdLst/>
            <a:ahLst/>
            <a:cxnLst/>
            <a:rect l="l" t="t" r="r" b="b"/>
            <a:pathLst>
              <a:path w="7461673" h="7601373">
                <a:moveTo>
                  <a:pt x="203181" y="0"/>
                </a:moveTo>
                <a:lnTo>
                  <a:pt x="7258492" y="0"/>
                </a:lnTo>
                <a:cubicBezTo>
                  <a:pt x="7370706" y="0"/>
                  <a:pt x="7461673" y="90967"/>
                  <a:pt x="7461673" y="203181"/>
                </a:cubicBezTo>
                <a:lnTo>
                  <a:pt x="7461673" y="7398192"/>
                </a:lnTo>
                <a:cubicBezTo>
                  <a:pt x="7461673" y="7510406"/>
                  <a:pt x="7370706" y="7601373"/>
                  <a:pt x="7258492" y="7601373"/>
                </a:cubicBezTo>
                <a:lnTo>
                  <a:pt x="203181" y="7601373"/>
                </a:lnTo>
                <a:cubicBezTo>
                  <a:pt x="90967" y="7601373"/>
                  <a:pt x="0" y="7510406"/>
                  <a:pt x="0" y="7398192"/>
                </a:cubicBezTo>
                <a:lnTo>
                  <a:pt x="0" y="203181"/>
                </a:lnTo>
                <a:cubicBezTo>
                  <a:pt x="0" y="91043"/>
                  <a:pt x="91043" y="0"/>
                  <a:pt x="203181" y="0"/>
                </a:cubicBezTo>
                <a:close/>
              </a:path>
            </a:pathLst>
          </a:custGeom>
          <a:solidFill>
            <a:srgbClr val="1A2A3A">
              <a:alpha val="60000"/>
            </a:srgbClr>
          </a:solidFill>
          <a:ln w="6773">
            <a:solidFill>
              <a:srgbClr val="4A5D6A">
                <a:alpha val="40000"/>
              </a:srgbClr>
            </a:solidFill>
            <a:prstDash val="solid"/>
          </a:ln>
        </p:spPr>
      </p:sp>
      <p:sp>
        <p:nvSpPr>
          <p:cNvPr id="10" name="Shape 7"/>
          <p:cNvSpPr/>
          <p:nvPr/>
        </p:nvSpPr>
        <p:spPr>
          <a:xfrm>
            <a:off x="819573" y="2966718"/>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4A5D6A"/>
          </a:solidFill>
          <a:ln/>
        </p:spPr>
      </p:sp>
      <p:sp>
        <p:nvSpPr>
          <p:cNvPr id="11" name="Shape 8"/>
          <p:cNvSpPr/>
          <p:nvPr/>
        </p:nvSpPr>
        <p:spPr>
          <a:xfrm>
            <a:off x="1014836" y="3182618"/>
            <a:ext cx="428625" cy="381000"/>
          </a:xfrm>
          <a:custGeom>
            <a:avLst/>
            <a:gdLst/>
            <a:ahLst/>
            <a:cxnLst/>
            <a:rect l="l" t="t" r="r" b="b"/>
            <a:pathLst>
              <a:path w="428625" h="381000">
                <a:moveTo>
                  <a:pt x="30510" y="-18529"/>
                </a:moveTo>
                <a:cubicBezTo>
                  <a:pt x="23515" y="-25524"/>
                  <a:pt x="12204" y="-25524"/>
                  <a:pt x="5283" y="-18529"/>
                </a:cubicBezTo>
                <a:cubicBezTo>
                  <a:pt x="-1637" y="-11534"/>
                  <a:pt x="-1712" y="-223"/>
                  <a:pt x="5209" y="6772"/>
                </a:cubicBezTo>
                <a:lnTo>
                  <a:pt x="398115" y="399678"/>
                </a:lnTo>
                <a:cubicBezTo>
                  <a:pt x="405110" y="406673"/>
                  <a:pt x="416421" y="406673"/>
                  <a:pt x="423342" y="399678"/>
                </a:cubicBezTo>
                <a:cubicBezTo>
                  <a:pt x="430262" y="392683"/>
                  <a:pt x="430337" y="381372"/>
                  <a:pt x="423342" y="374452"/>
                </a:cubicBezTo>
                <a:lnTo>
                  <a:pt x="351606" y="302716"/>
                </a:lnTo>
                <a:cubicBezTo>
                  <a:pt x="353616" y="300930"/>
                  <a:pt x="355625" y="299145"/>
                  <a:pt x="357560" y="297359"/>
                </a:cubicBezTo>
                <a:cubicBezTo>
                  <a:pt x="392385" y="264988"/>
                  <a:pt x="415677" y="226368"/>
                  <a:pt x="426765" y="199802"/>
                </a:cubicBezTo>
                <a:cubicBezTo>
                  <a:pt x="429220" y="193923"/>
                  <a:pt x="429220" y="187375"/>
                  <a:pt x="426765" y="181496"/>
                </a:cubicBezTo>
                <a:cubicBezTo>
                  <a:pt x="415677" y="154930"/>
                  <a:pt x="392385" y="116235"/>
                  <a:pt x="357560" y="83939"/>
                </a:cubicBezTo>
                <a:cubicBezTo>
                  <a:pt x="322511" y="51420"/>
                  <a:pt x="274365" y="23961"/>
                  <a:pt x="214238" y="23961"/>
                </a:cubicBezTo>
                <a:cubicBezTo>
                  <a:pt x="171971" y="23961"/>
                  <a:pt x="135657" y="37505"/>
                  <a:pt x="105594" y="56852"/>
                </a:cubicBezTo>
                <a:lnTo>
                  <a:pt x="30510" y="-18529"/>
                </a:lnTo>
                <a:close/>
                <a:moveTo>
                  <a:pt x="152177" y="103212"/>
                </a:moveTo>
                <a:cubicBezTo>
                  <a:pt x="169664" y="90711"/>
                  <a:pt x="191170" y="83344"/>
                  <a:pt x="214313" y="83344"/>
                </a:cubicBezTo>
                <a:cubicBezTo>
                  <a:pt x="273472" y="83344"/>
                  <a:pt x="321469" y="131341"/>
                  <a:pt x="321469" y="190500"/>
                </a:cubicBezTo>
                <a:cubicBezTo>
                  <a:pt x="321469" y="213643"/>
                  <a:pt x="314102" y="235074"/>
                  <a:pt x="301600" y="252636"/>
                </a:cubicBezTo>
                <a:lnTo>
                  <a:pt x="275779" y="226814"/>
                </a:lnTo>
                <a:cubicBezTo>
                  <a:pt x="285229" y="210889"/>
                  <a:pt x="288429" y="191319"/>
                  <a:pt x="283294" y="171971"/>
                </a:cubicBezTo>
                <a:cubicBezTo>
                  <a:pt x="273100" y="133871"/>
                  <a:pt x="233883" y="111249"/>
                  <a:pt x="195783" y="121444"/>
                </a:cubicBezTo>
                <a:cubicBezTo>
                  <a:pt x="189384" y="123155"/>
                  <a:pt x="183356" y="125685"/>
                  <a:pt x="177924" y="128885"/>
                </a:cubicBezTo>
                <a:lnTo>
                  <a:pt x="152102" y="103063"/>
                </a:lnTo>
                <a:close/>
                <a:moveTo>
                  <a:pt x="242069" y="294010"/>
                </a:moveTo>
                <a:cubicBezTo>
                  <a:pt x="233214" y="296391"/>
                  <a:pt x="223912" y="297656"/>
                  <a:pt x="214313" y="297656"/>
                </a:cubicBezTo>
                <a:cubicBezTo>
                  <a:pt x="155153" y="297656"/>
                  <a:pt x="107156" y="249659"/>
                  <a:pt x="107156" y="190500"/>
                </a:cubicBezTo>
                <a:cubicBezTo>
                  <a:pt x="107156" y="180901"/>
                  <a:pt x="108421" y="171599"/>
                  <a:pt x="110803" y="162744"/>
                </a:cubicBezTo>
                <a:lnTo>
                  <a:pt x="51643" y="103584"/>
                </a:lnTo>
                <a:cubicBezTo>
                  <a:pt x="27384" y="130969"/>
                  <a:pt x="10716" y="159990"/>
                  <a:pt x="1860" y="181347"/>
                </a:cubicBezTo>
                <a:cubicBezTo>
                  <a:pt x="-595" y="187226"/>
                  <a:pt x="-595" y="193774"/>
                  <a:pt x="1860" y="199653"/>
                </a:cubicBezTo>
                <a:cubicBezTo>
                  <a:pt x="12948" y="226219"/>
                  <a:pt x="36240" y="264914"/>
                  <a:pt x="71065" y="297210"/>
                </a:cubicBezTo>
                <a:cubicBezTo>
                  <a:pt x="106114" y="329729"/>
                  <a:pt x="154260" y="357188"/>
                  <a:pt x="214387" y="357188"/>
                </a:cubicBezTo>
                <a:cubicBezTo>
                  <a:pt x="242143" y="357188"/>
                  <a:pt x="267370" y="351309"/>
                  <a:pt x="289917" y="341858"/>
                </a:cubicBezTo>
                <a:lnTo>
                  <a:pt x="242143" y="294084"/>
                </a:lnTo>
                <a:close/>
              </a:path>
            </a:pathLst>
          </a:custGeom>
          <a:solidFill>
            <a:srgbClr val="E0E0E0"/>
          </a:solidFill>
          <a:ln/>
        </p:spPr>
      </p:sp>
      <p:sp>
        <p:nvSpPr>
          <p:cNvPr id="12" name="Text 9"/>
          <p:cNvSpPr/>
          <p:nvPr/>
        </p:nvSpPr>
        <p:spPr>
          <a:xfrm>
            <a:off x="1835573" y="2966718"/>
            <a:ext cx="2184400" cy="457200"/>
          </a:xfrm>
          <a:prstGeom prst="rect">
            <a:avLst/>
          </a:prstGeom>
          <a:noFill/>
          <a:ln/>
        </p:spPr>
        <p:txBody>
          <a:bodyPr wrap="square" lIns="0" tIns="0" rIns="0" bIns="0" rtlCol="0" anchor="ctr"/>
          <a:lstStyle/>
          <a:p>
            <a:pPr>
              <a:lnSpc>
                <a:spcPct val="100000"/>
              </a:lnSpc>
            </a:pPr>
            <a:r>
              <a:rPr lang="en-US" sz="3000" b="1" dirty="0">
                <a:solidFill>
                  <a:srgbClr val="E0E0E0"/>
                </a:solidFill>
                <a:latin typeface="Liter" pitchFamily="34" charset="0"/>
                <a:ea typeface="Liter" pitchFamily="34" charset="-122"/>
                <a:cs typeface="Liter" pitchFamily="34" charset="-120"/>
              </a:rPr>
              <a:t>Dark Matter</a:t>
            </a:r>
            <a:endParaRPr lang="en-US" sz="1600" dirty="0"/>
          </a:p>
        </p:txBody>
      </p:sp>
      <p:sp>
        <p:nvSpPr>
          <p:cNvPr id="13" name="Text 10"/>
          <p:cNvSpPr/>
          <p:nvPr/>
        </p:nvSpPr>
        <p:spPr>
          <a:xfrm>
            <a:off x="1835573" y="3423918"/>
            <a:ext cx="2108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Quattrocento Sans" pitchFamily="34" charset="0"/>
                <a:ea typeface="Quattrocento Sans" pitchFamily="34" charset="-122"/>
                <a:cs typeface="Quattrocento Sans" pitchFamily="34" charset="-120"/>
              </a:rPr>
              <a:t>27% of the Universe</a:t>
            </a:r>
            <a:endParaRPr lang="en-US" sz="1600" dirty="0"/>
          </a:p>
        </p:txBody>
      </p:sp>
      <p:sp>
        <p:nvSpPr>
          <p:cNvPr id="14" name="Shape 11"/>
          <p:cNvSpPr/>
          <p:nvPr/>
        </p:nvSpPr>
        <p:spPr>
          <a:xfrm>
            <a:off x="819573" y="39827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15" name="Text 12"/>
          <p:cNvSpPr/>
          <p:nvPr/>
        </p:nvSpPr>
        <p:spPr>
          <a:xfrm>
            <a:off x="1022773" y="41859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The Invisible Scaffold</a:t>
            </a:r>
            <a:endParaRPr lang="en-US" sz="1600" dirty="0"/>
          </a:p>
        </p:txBody>
      </p:sp>
      <p:sp>
        <p:nvSpPr>
          <p:cNvPr id="16" name="Text 13"/>
          <p:cNvSpPr/>
          <p:nvPr/>
        </p:nvSpPr>
        <p:spPr>
          <a:xfrm>
            <a:off x="1022773" y="46431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Dark matter does not emit, absorb, or reflect light—it is completely invisible. Yet its gravitational pull holds galaxies together and shapes the cosmic web. Without it, galaxies would fly apart as they rotate.</a:t>
            </a:r>
            <a:endParaRPr lang="en-US" sz="1600" dirty="0"/>
          </a:p>
        </p:txBody>
      </p:sp>
      <p:sp>
        <p:nvSpPr>
          <p:cNvPr id="17" name="Shape 14"/>
          <p:cNvSpPr/>
          <p:nvPr/>
        </p:nvSpPr>
        <p:spPr>
          <a:xfrm>
            <a:off x="819573" y="60401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18" name="Text 15"/>
          <p:cNvSpPr/>
          <p:nvPr/>
        </p:nvSpPr>
        <p:spPr>
          <a:xfrm>
            <a:off x="1022773" y="62433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How We Know It Exists</a:t>
            </a:r>
            <a:endParaRPr lang="en-US" sz="1600" dirty="0"/>
          </a:p>
        </p:txBody>
      </p:sp>
      <p:sp>
        <p:nvSpPr>
          <p:cNvPr id="19" name="Text 16"/>
          <p:cNvSpPr/>
          <p:nvPr/>
        </p:nvSpPr>
        <p:spPr>
          <a:xfrm>
            <a:off x="1022773" y="67005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In the 1970s, astronomer Vera Rubin observed that galaxies rotate faster than visible matter allows. The only explanation: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invisible mass</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providing extra gravity. Gravitational lensing also reveals dark matter's presence.</a:t>
            </a:r>
            <a:endParaRPr lang="en-US" sz="1600" dirty="0"/>
          </a:p>
        </p:txBody>
      </p:sp>
      <p:sp>
        <p:nvSpPr>
          <p:cNvPr id="20" name="Shape 17"/>
          <p:cNvSpPr/>
          <p:nvPr/>
        </p:nvSpPr>
        <p:spPr>
          <a:xfrm>
            <a:off x="819573" y="80975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21" name="Text 18"/>
          <p:cNvSpPr/>
          <p:nvPr/>
        </p:nvSpPr>
        <p:spPr>
          <a:xfrm>
            <a:off x="1022773" y="83007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What Is It?</a:t>
            </a:r>
            <a:endParaRPr lang="en-US" sz="1600" dirty="0"/>
          </a:p>
        </p:txBody>
      </p:sp>
      <p:sp>
        <p:nvSpPr>
          <p:cNvPr id="22" name="Text 19"/>
          <p:cNvSpPr/>
          <p:nvPr/>
        </p:nvSpPr>
        <p:spPr>
          <a:xfrm>
            <a:off x="1022773" y="87579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Leading candidates include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WIMPs</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(Weakly Interacting Massive Particles) and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axions</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Experiments deep underground seek to detect these elusive particles.</a:t>
            </a:r>
            <a:endParaRPr lang="en-US" sz="1600" dirty="0"/>
          </a:p>
        </p:txBody>
      </p:sp>
      <p:sp>
        <p:nvSpPr>
          <p:cNvPr id="23" name="Shape 20"/>
          <p:cNvSpPr/>
          <p:nvPr/>
        </p:nvSpPr>
        <p:spPr>
          <a:xfrm>
            <a:off x="8283787" y="2658533"/>
            <a:ext cx="7461673" cy="7601373"/>
          </a:xfrm>
          <a:custGeom>
            <a:avLst/>
            <a:gdLst/>
            <a:ahLst/>
            <a:cxnLst/>
            <a:rect l="l" t="t" r="r" b="b"/>
            <a:pathLst>
              <a:path w="7461673" h="7601373">
                <a:moveTo>
                  <a:pt x="203181" y="0"/>
                </a:moveTo>
                <a:lnTo>
                  <a:pt x="7258492" y="0"/>
                </a:lnTo>
                <a:cubicBezTo>
                  <a:pt x="7370706" y="0"/>
                  <a:pt x="7461673" y="90967"/>
                  <a:pt x="7461673" y="203181"/>
                </a:cubicBezTo>
                <a:lnTo>
                  <a:pt x="7461673" y="7398192"/>
                </a:lnTo>
                <a:cubicBezTo>
                  <a:pt x="7461673" y="7510406"/>
                  <a:pt x="7370706" y="7601373"/>
                  <a:pt x="7258492" y="7601373"/>
                </a:cubicBezTo>
                <a:lnTo>
                  <a:pt x="203181" y="7601373"/>
                </a:lnTo>
                <a:cubicBezTo>
                  <a:pt x="90967" y="7601373"/>
                  <a:pt x="0" y="7510406"/>
                  <a:pt x="0" y="7398192"/>
                </a:cubicBezTo>
                <a:lnTo>
                  <a:pt x="0" y="203181"/>
                </a:lnTo>
                <a:cubicBezTo>
                  <a:pt x="0" y="91043"/>
                  <a:pt x="91043" y="0"/>
                  <a:pt x="203181" y="0"/>
                </a:cubicBezTo>
                <a:close/>
              </a:path>
            </a:pathLst>
          </a:custGeom>
          <a:solidFill>
            <a:srgbClr val="1A2A3A">
              <a:alpha val="60000"/>
            </a:srgbClr>
          </a:solidFill>
          <a:ln w="6773">
            <a:solidFill>
              <a:srgbClr val="4A5D6A">
                <a:alpha val="40000"/>
              </a:srgbClr>
            </a:solidFill>
            <a:prstDash val="solid"/>
          </a:ln>
        </p:spPr>
      </p:sp>
      <p:sp>
        <p:nvSpPr>
          <p:cNvPr id="24" name="Shape 21"/>
          <p:cNvSpPr/>
          <p:nvPr/>
        </p:nvSpPr>
        <p:spPr>
          <a:xfrm>
            <a:off x="8591974" y="2966718"/>
            <a:ext cx="812800" cy="812800"/>
          </a:xfrm>
          <a:custGeom>
            <a:avLst/>
            <a:gdLst/>
            <a:ahLst/>
            <a:cxnLst/>
            <a:rect l="l" t="t" r="r" b="b"/>
            <a:pathLst>
              <a:path w="812800" h="812800">
                <a:moveTo>
                  <a:pt x="406400" y="0"/>
                </a:moveTo>
                <a:lnTo>
                  <a:pt x="406400" y="0"/>
                </a:lnTo>
                <a:cubicBezTo>
                  <a:pt x="630698" y="0"/>
                  <a:pt x="812800" y="182102"/>
                  <a:pt x="812800" y="406400"/>
                </a:cubicBezTo>
                <a:lnTo>
                  <a:pt x="812800" y="406400"/>
                </a:lnTo>
                <a:cubicBezTo>
                  <a:pt x="812800" y="630698"/>
                  <a:pt x="630698" y="812800"/>
                  <a:pt x="406400" y="812800"/>
                </a:cubicBezTo>
                <a:lnTo>
                  <a:pt x="406400" y="812800"/>
                </a:lnTo>
                <a:cubicBezTo>
                  <a:pt x="182102" y="812800"/>
                  <a:pt x="0" y="630698"/>
                  <a:pt x="0" y="406400"/>
                </a:cubicBezTo>
                <a:lnTo>
                  <a:pt x="0" y="406400"/>
                </a:lnTo>
                <a:cubicBezTo>
                  <a:pt x="0" y="182102"/>
                  <a:pt x="182102" y="0"/>
                  <a:pt x="406400" y="0"/>
                </a:cubicBezTo>
                <a:close/>
              </a:path>
            </a:pathLst>
          </a:custGeom>
          <a:solidFill>
            <a:srgbClr val="C0A062"/>
          </a:solidFill>
          <a:ln/>
        </p:spPr>
      </p:sp>
      <p:sp>
        <p:nvSpPr>
          <p:cNvPr id="25" name="Shape 22"/>
          <p:cNvSpPr/>
          <p:nvPr/>
        </p:nvSpPr>
        <p:spPr>
          <a:xfrm>
            <a:off x="8834862" y="3182618"/>
            <a:ext cx="333375" cy="381000"/>
          </a:xfrm>
          <a:custGeom>
            <a:avLst/>
            <a:gdLst/>
            <a:ahLst/>
            <a:cxnLst/>
            <a:rect l="l" t="t" r="r" b="b"/>
            <a:pathLst>
              <a:path w="333375" h="381000">
                <a:moveTo>
                  <a:pt x="125016" y="23812"/>
                </a:moveTo>
                <a:lnTo>
                  <a:pt x="17859" y="23812"/>
                </a:lnTo>
                <a:cubicBezTo>
                  <a:pt x="7962" y="23812"/>
                  <a:pt x="0" y="31775"/>
                  <a:pt x="0" y="41672"/>
                </a:cubicBezTo>
                <a:lnTo>
                  <a:pt x="0" y="148828"/>
                </a:lnTo>
                <a:cubicBezTo>
                  <a:pt x="0" y="156046"/>
                  <a:pt x="4316" y="162595"/>
                  <a:pt x="11013" y="165348"/>
                </a:cubicBezTo>
                <a:cubicBezTo>
                  <a:pt x="17711" y="168101"/>
                  <a:pt x="25375" y="166539"/>
                  <a:pt x="30510" y="161479"/>
                </a:cubicBezTo>
                <a:lnTo>
                  <a:pt x="60275" y="131713"/>
                </a:lnTo>
                <a:lnTo>
                  <a:pt x="119063" y="190500"/>
                </a:lnTo>
                <a:lnTo>
                  <a:pt x="60275" y="249287"/>
                </a:lnTo>
                <a:lnTo>
                  <a:pt x="30510" y="219521"/>
                </a:lnTo>
                <a:cubicBezTo>
                  <a:pt x="25375" y="214387"/>
                  <a:pt x="17711" y="212899"/>
                  <a:pt x="11013" y="215652"/>
                </a:cubicBezTo>
                <a:cubicBezTo>
                  <a:pt x="4316" y="218405"/>
                  <a:pt x="0" y="224954"/>
                  <a:pt x="0" y="232172"/>
                </a:cubicBezTo>
                <a:lnTo>
                  <a:pt x="0" y="339328"/>
                </a:lnTo>
                <a:cubicBezTo>
                  <a:pt x="0" y="349225"/>
                  <a:pt x="7962" y="357188"/>
                  <a:pt x="17859" y="357188"/>
                </a:cubicBezTo>
                <a:lnTo>
                  <a:pt x="125016" y="357188"/>
                </a:lnTo>
                <a:cubicBezTo>
                  <a:pt x="132234" y="357188"/>
                  <a:pt x="138782" y="352871"/>
                  <a:pt x="141536" y="346174"/>
                </a:cubicBezTo>
                <a:cubicBezTo>
                  <a:pt x="144289" y="339477"/>
                  <a:pt x="142801" y="331812"/>
                  <a:pt x="137666" y="326678"/>
                </a:cubicBezTo>
                <a:lnTo>
                  <a:pt x="107900" y="296912"/>
                </a:lnTo>
                <a:lnTo>
                  <a:pt x="166688" y="238125"/>
                </a:lnTo>
                <a:lnTo>
                  <a:pt x="225475" y="296912"/>
                </a:lnTo>
                <a:lnTo>
                  <a:pt x="195709" y="326678"/>
                </a:lnTo>
                <a:cubicBezTo>
                  <a:pt x="190574" y="331812"/>
                  <a:pt x="189086" y="339477"/>
                  <a:pt x="191839" y="346174"/>
                </a:cubicBezTo>
                <a:cubicBezTo>
                  <a:pt x="194593" y="352871"/>
                  <a:pt x="201141" y="357188"/>
                  <a:pt x="208359" y="357188"/>
                </a:cubicBezTo>
                <a:lnTo>
                  <a:pt x="315516" y="357188"/>
                </a:lnTo>
                <a:cubicBezTo>
                  <a:pt x="325413" y="357188"/>
                  <a:pt x="333375" y="349225"/>
                  <a:pt x="333375" y="339328"/>
                </a:cubicBezTo>
                <a:lnTo>
                  <a:pt x="333375" y="232172"/>
                </a:lnTo>
                <a:cubicBezTo>
                  <a:pt x="333375" y="224954"/>
                  <a:pt x="329059" y="218405"/>
                  <a:pt x="322362" y="215652"/>
                </a:cubicBezTo>
                <a:cubicBezTo>
                  <a:pt x="315664" y="212899"/>
                  <a:pt x="308000" y="214387"/>
                  <a:pt x="302865" y="219521"/>
                </a:cubicBezTo>
                <a:lnTo>
                  <a:pt x="273100" y="249287"/>
                </a:lnTo>
                <a:lnTo>
                  <a:pt x="214313" y="190500"/>
                </a:lnTo>
                <a:lnTo>
                  <a:pt x="273100" y="131713"/>
                </a:lnTo>
                <a:lnTo>
                  <a:pt x="302865" y="161479"/>
                </a:lnTo>
                <a:cubicBezTo>
                  <a:pt x="308000" y="166613"/>
                  <a:pt x="315664" y="168101"/>
                  <a:pt x="322362" y="165348"/>
                </a:cubicBezTo>
                <a:cubicBezTo>
                  <a:pt x="329059" y="162595"/>
                  <a:pt x="333375" y="156046"/>
                  <a:pt x="333375" y="148828"/>
                </a:cubicBezTo>
                <a:lnTo>
                  <a:pt x="333375" y="41672"/>
                </a:lnTo>
                <a:cubicBezTo>
                  <a:pt x="333375" y="31775"/>
                  <a:pt x="325413" y="23812"/>
                  <a:pt x="315516" y="23812"/>
                </a:cubicBezTo>
                <a:lnTo>
                  <a:pt x="208359" y="23812"/>
                </a:lnTo>
                <a:cubicBezTo>
                  <a:pt x="201141" y="23812"/>
                  <a:pt x="194593" y="28129"/>
                  <a:pt x="191839" y="34826"/>
                </a:cubicBezTo>
                <a:cubicBezTo>
                  <a:pt x="189086" y="41523"/>
                  <a:pt x="190649" y="49188"/>
                  <a:pt x="195709" y="54322"/>
                </a:cubicBezTo>
                <a:lnTo>
                  <a:pt x="225475" y="84088"/>
                </a:lnTo>
                <a:lnTo>
                  <a:pt x="166688" y="142875"/>
                </a:lnTo>
                <a:lnTo>
                  <a:pt x="107900" y="84088"/>
                </a:lnTo>
                <a:lnTo>
                  <a:pt x="137666" y="54322"/>
                </a:lnTo>
                <a:cubicBezTo>
                  <a:pt x="142801" y="49188"/>
                  <a:pt x="144289" y="41523"/>
                  <a:pt x="141536" y="34826"/>
                </a:cubicBezTo>
                <a:cubicBezTo>
                  <a:pt x="138782" y="28129"/>
                  <a:pt x="132234" y="23812"/>
                  <a:pt x="125016" y="23812"/>
                </a:cubicBezTo>
                <a:close/>
              </a:path>
            </a:pathLst>
          </a:custGeom>
          <a:solidFill>
            <a:srgbClr val="05070A"/>
          </a:solidFill>
          <a:ln/>
        </p:spPr>
      </p:sp>
      <p:sp>
        <p:nvSpPr>
          <p:cNvPr id="26" name="Text 23"/>
          <p:cNvSpPr/>
          <p:nvPr/>
        </p:nvSpPr>
        <p:spPr>
          <a:xfrm>
            <a:off x="9607974" y="2966718"/>
            <a:ext cx="2235200" cy="457200"/>
          </a:xfrm>
          <a:prstGeom prst="rect">
            <a:avLst/>
          </a:prstGeom>
          <a:noFill/>
          <a:ln/>
        </p:spPr>
        <p:txBody>
          <a:bodyPr wrap="square" lIns="0" tIns="0" rIns="0" bIns="0" rtlCol="0" anchor="ctr"/>
          <a:lstStyle/>
          <a:p>
            <a:pPr>
              <a:lnSpc>
                <a:spcPct val="100000"/>
              </a:lnSpc>
            </a:pPr>
            <a:r>
              <a:rPr lang="en-US" sz="3000" b="1" dirty="0">
                <a:solidFill>
                  <a:srgbClr val="E0E0E0"/>
                </a:solidFill>
                <a:latin typeface="Liter" pitchFamily="34" charset="0"/>
                <a:ea typeface="Liter" pitchFamily="34" charset="-122"/>
                <a:cs typeface="Liter" pitchFamily="34" charset="-120"/>
              </a:rPr>
              <a:t>Dark Energy</a:t>
            </a:r>
            <a:endParaRPr lang="en-US" sz="1600" dirty="0"/>
          </a:p>
        </p:txBody>
      </p:sp>
      <p:sp>
        <p:nvSpPr>
          <p:cNvPr id="27" name="Text 24"/>
          <p:cNvSpPr/>
          <p:nvPr/>
        </p:nvSpPr>
        <p:spPr>
          <a:xfrm>
            <a:off x="9607974" y="3423918"/>
            <a:ext cx="21590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Quattrocento Sans" pitchFamily="34" charset="0"/>
                <a:ea typeface="Quattrocento Sans" pitchFamily="34" charset="-122"/>
                <a:cs typeface="Quattrocento Sans" pitchFamily="34" charset="-120"/>
              </a:rPr>
              <a:t>68% of the Universe</a:t>
            </a:r>
            <a:endParaRPr lang="en-US" sz="1600" dirty="0"/>
          </a:p>
        </p:txBody>
      </p:sp>
      <p:sp>
        <p:nvSpPr>
          <p:cNvPr id="28" name="Shape 25"/>
          <p:cNvSpPr/>
          <p:nvPr/>
        </p:nvSpPr>
        <p:spPr>
          <a:xfrm>
            <a:off x="8591974" y="39827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29" name="Text 26"/>
          <p:cNvSpPr/>
          <p:nvPr/>
        </p:nvSpPr>
        <p:spPr>
          <a:xfrm>
            <a:off x="8795174" y="41859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The Accelerating Expansion</a:t>
            </a:r>
            <a:endParaRPr lang="en-US" sz="1600" dirty="0"/>
          </a:p>
        </p:txBody>
      </p:sp>
      <p:sp>
        <p:nvSpPr>
          <p:cNvPr id="30" name="Text 27"/>
          <p:cNvSpPr/>
          <p:nvPr/>
        </p:nvSpPr>
        <p:spPr>
          <a:xfrm>
            <a:off x="8795174" y="46431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In 1998, astronomers discovered the universe's expansion is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accelerating</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 not slowing as expected. Something is pushing space outward—this is dark energy, the dominant force in the cosmos.</a:t>
            </a:r>
            <a:endParaRPr lang="en-US" sz="1600" dirty="0"/>
          </a:p>
        </p:txBody>
      </p:sp>
      <p:sp>
        <p:nvSpPr>
          <p:cNvPr id="31" name="Shape 28"/>
          <p:cNvSpPr/>
          <p:nvPr/>
        </p:nvSpPr>
        <p:spPr>
          <a:xfrm>
            <a:off x="8591974" y="60401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32" name="Text 29"/>
          <p:cNvSpPr/>
          <p:nvPr/>
        </p:nvSpPr>
        <p:spPr>
          <a:xfrm>
            <a:off x="8795174" y="62433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Einstein's "Biggest Blunder"</a:t>
            </a:r>
            <a:endParaRPr lang="en-US" sz="1600" dirty="0"/>
          </a:p>
        </p:txBody>
      </p:sp>
      <p:sp>
        <p:nvSpPr>
          <p:cNvPr id="33" name="Text 30"/>
          <p:cNvSpPr/>
          <p:nvPr/>
        </p:nvSpPr>
        <p:spPr>
          <a:xfrm>
            <a:off x="8795174" y="67005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Einstein added a "cosmological constant" to his equations to allow for a static universe, then called it his greatest mistake. Today, it may represent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vacuum energy</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—the energy of empty space itself.</a:t>
            </a:r>
            <a:endParaRPr lang="en-US" sz="1600" dirty="0"/>
          </a:p>
        </p:txBody>
      </p:sp>
      <p:sp>
        <p:nvSpPr>
          <p:cNvPr id="34" name="Shape 31"/>
          <p:cNvSpPr/>
          <p:nvPr/>
        </p:nvSpPr>
        <p:spPr>
          <a:xfrm>
            <a:off x="8591974" y="8097518"/>
            <a:ext cx="6845300" cy="1854200"/>
          </a:xfrm>
          <a:custGeom>
            <a:avLst/>
            <a:gdLst/>
            <a:ahLst/>
            <a:cxnLst/>
            <a:rect l="l" t="t" r="r" b="b"/>
            <a:pathLst>
              <a:path w="6845300" h="1854200">
                <a:moveTo>
                  <a:pt x="101592" y="0"/>
                </a:moveTo>
                <a:lnTo>
                  <a:pt x="6743708" y="0"/>
                </a:lnTo>
                <a:cubicBezTo>
                  <a:pt x="6799816" y="0"/>
                  <a:pt x="6845300" y="45484"/>
                  <a:pt x="6845300" y="101592"/>
                </a:cubicBezTo>
                <a:lnTo>
                  <a:pt x="6845300" y="1752608"/>
                </a:lnTo>
                <a:cubicBezTo>
                  <a:pt x="6845300" y="1808716"/>
                  <a:pt x="6799816" y="1854200"/>
                  <a:pt x="6743708" y="1854200"/>
                </a:cubicBezTo>
                <a:lnTo>
                  <a:pt x="101592" y="1854200"/>
                </a:lnTo>
                <a:cubicBezTo>
                  <a:pt x="45484" y="1854200"/>
                  <a:pt x="0" y="1808716"/>
                  <a:pt x="0" y="1752608"/>
                </a:cubicBezTo>
                <a:lnTo>
                  <a:pt x="0" y="101592"/>
                </a:lnTo>
                <a:cubicBezTo>
                  <a:pt x="0" y="45522"/>
                  <a:pt x="45522" y="0"/>
                  <a:pt x="101592" y="0"/>
                </a:cubicBezTo>
                <a:close/>
              </a:path>
            </a:pathLst>
          </a:custGeom>
          <a:solidFill>
            <a:srgbClr val="05070A">
              <a:alpha val="50196"/>
            </a:srgbClr>
          </a:solidFill>
          <a:ln/>
        </p:spPr>
      </p:sp>
      <p:sp>
        <p:nvSpPr>
          <p:cNvPr id="35" name="Text 32"/>
          <p:cNvSpPr/>
          <p:nvPr/>
        </p:nvSpPr>
        <p:spPr>
          <a:xfrm>
            <a:off x="8795174" y="8300718"/>
            <a:ext cx="6553200" cy="355600"/>
          </a:xfrm>
          <a:prstGeom prst="rect">
            <a:avLst/>
          </a:prstGeom>
          <a:noFill/>
          <a:ln/>
        </p:spPr>
        <p:txBody>
          <a:bodyPr wrap="square" lIns="0" tIns="0" rIns="0" bIns="0" rtlCol="0" anchor="ctr"/>
          <a:lstStyle/>
          <a:p>
            <a:pPr>
              <a:lnSpc>
                <a:spcPct val="130000"/>
              </a:lnSpc>
            </a:pPr>
            <a:r>
              <a:rPr lang="en-US" sz="1800" b="1" dirty="0">
                <a:solidFill>
                  <a:srgbClr val="C0A062"/>
                </a:solidFill>
                <a:latin typeface="Liter" pitchFamily="34" charset="0"/>
                <a:ea typeface="Liter" pitchFamily="34" charset="-122"/>
                <a:cs typeface="Liter" pitchFamily="34" charset="-120"/>
              </a:rPr>
              <a:t>The Ultimate Fate</a:t>
            </a:r>
            <a:endParaRPr lang="en-US" sz="1600" dirty="0"/>
          </a:p>
        </p:txBody>
      </p:sp>
      <p:sp>
        <p:nvSpPr>
          <p:cNvPr id="36" name="Text 33"/>
          <p:cNvSpPr/>
          <p:nvPr/>
        </p:nvSpPr>
        <p:spPr>
          <a:xfrm>
            <a:off x="8795174" y="8757918"/>
            <a:ext cx="65405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If dark energy continues dominating, the universe faces a </a:t>
            </a:r>
            <a:pPr>
              <a:lnSpc>
                <a:spcPct val="140000"/>
              </a:lnSpc>
            </a:pPr>
            <a:r>
              <a:rPr lang="en-US" sz="1600" b="1" dirty="0">
                <a:solidFill>
                  <a:srgbClr val="C0A062"/>
                </a:solidFill>
                <a:latin typeface="Quattrocento Sans" pitchFamily="34" charset="0"/>
                <a:ea typeface="Quattrocento Sans" pitchFamily="34" charset="-122"/>
                <a:cs typeface="Quattrocento Sans" pitchFamily="34" charset="-120"/>
              </a:rPr>
              <a:t>"Big Freeze"</a:t>
            </a:r>
            <a:pPr>
              <a:lnSpc>
                <a:spcPct val="140000"/>
              </a:lnSpc>
            </a:pPr>
            <a:r>
              <a:rPr lang="en-US" sz="1600" dirty="0">
                <a:solidFill>
                  <a:srgbClr val="E0E0E0">
                    <a:alpha val="85000"/>
                  </a:srgbClr>
                </a:solidFill>
                <a:latin typeface="Quattrocento Sans" pitchFamily="34" charset="0"/>
                <a:ea typeface="Quattrocento Sans" pitchFamily="34" charset="-122"/>
                <a:cs typeface="Quattrocento Sans" pitchFamily="34" charset="-120"/>
              </a:rPr>
              <a:t>—endless expansion until all stars die and temperatures approach absolute zero.</a:t>
            </a:r>
            <a:endParaRPr lang="en-US" sz="1600" dirty="0"/>
          </a:p>
        </p:txBody>
      </p:sp>
      <p:sp>
        <p:nvSpPr>
          <p:cNvPr id="37" name="Shape 34"/>
          <p:cNvSpPr/>
          <p:nvPr/>
        </p:nvSpPr>
        <p:spPr>
          <a:xfrm>
            <a:off x="511387" y="10469880"/>
            <a:ext cx="15234073" cy="717973"/>
          </a:xfrm>
          <a:custGeom>
            <a:avLst/>
            <a:gdLst/>
            <a:ahLst/>
            <a:cxnLst/>
            <a:rect l="l" t="t" r="r" b="b"/>
            <a:pathLst>
              <a:path w="15234073" h="717973">
                <a:moveTo>
                  <a:pt x="101600" y="0"/>
                </a:moveTo>
                <a:lnTo>
                  <a:pt x="15132473" y="0"/>
                </a:lnTo>
                <a:cubicBezTo>
                  <a:pt x="15188585" y="0"/>
                  <a:pt x="15234073" y="45488"/>
                  <a:pt x="15234073" y="101600"/>
                </a:cubicBezTo>
                <a:lnTo>
                  <a:pt x="15234073" y="616373"/>
                </a:lnTo>
                <a:cubicBezTo>
                  <a:pt x="15234073" y="672485"/>
                  <a:pt x="15188585" y="717973"/>
                  <a:pt x="15132473" y="717973"/>
                </a:cubicBezTo>
                <a:lnTo>
                  <a:pt x="101600" y="717973"/>
                </a:lnTo>
                <a:cubicBezTo>
                  <a:pt x="45526" y="717973"/>
                  <a:pt x="0" y="672448"/>
                  <a:pt x="0" y="616373"/>
                </a:cubicBezTo>
                <a:lnTo>
                  <a:pt x="0" y="101600"/>
                </a:lnTo>
                <a:cubicBezTo>
                  <a:pt x="0" y="45526"/>
                  <a:pt x="45526" y="0"/>
                  <a:pt x="101600" y="0"/>
                </a:cubicBezTo>
                <a:close/>
              </a:path>
            </a:pathLst>
          </a:custGeom>
          <a:solidFill>
            <a:srgbClr val="C0A062">
              <a:alpha val="20000"/>
            </a:srgbClr>
          </a:solidFill>
          <a:ln w="6773">
            <a:solidFill>
              <a:srgbClr val="C0A062">
                <a:alpha val="40000"/>
              </a:srgbClr>
            </a:solidFill>
            <a:prstDash val="solid"/>
          </a:ln>
        </p:spPr>
      </p:sp>
      <p:sp>
        <p:nvSpPr>
          <p:cNvPr id="38" name="Shape 35"/>
          <p:cNvSpPr/>
          <p:nvPr/>
        </p:nvSpPr>
        <p:spPr>
          <a:xfrm>
            <a:off x="1960880" y="10710332"/>
            <a:ext cx="203200" cy="203200"/>
          </a:xfrm>
          <a:custGeom>
            <a:avLst/>
            <a:gdLst/>
            <a:ahLst/>
            <a:cxnLst/>
            <a:rect l="l" t="t" r="r" b="b"/>
            <a:pathLst>
              <a:path w="203200" h="203200">
                <a:moveTo>
                  <a:pt x="101600" y="0"/>
                </a:moveTo>
                <a:cubicBezTo>
                  <a:pt x="107434" y="0"/>
                  <a:pt x="112792" y="3215"/>
                  <a:pt x="115570" y="8334"/>
                </a:cubicBezTo>
                <a:lnTo>
                  <a:pt x="201295" y="167084"/>
                </a:lnTo>
                <a:cubicBezTo>
                  <a:pt x="203954" y="172006"/>
                  <a:pt x="203835" y="177959"/>
                  <a:pt x="200978" y="182761"/>
                </a:cubicBezTo>
                <a:cubicBezTo>
                  <a:pt x="198120" y="187563"/>
                  <a:pt x="192921" y="190500"/>
                  <a:pt x="187325" y="190500"/>
                </a:cubicBezTo>
                <a:lnTo>
                  <a:pt x="15875" y="190500"/>
                </a:lnTo>
                <a:cubicBezTo>
                  <a:pt x="10279" y="190500"/>
                  <a:pt x="5120" y="187563"/>
                  <a:pt x="2223" y="182761"/>
                </a:cubicBezTo>
                <a:cubicBezTo>
                  <a:pt x="-675" y="177959"/>
                  <a:pt x="-754" y="172006"/>
                  <a:pt x="1905" y="167084"/>
                </a:cubicBezTo>
                <a:lnTo>
                  <a:pt x="87630" y="8334"/>
                </a:lnTo>
                <a:cubicBezTo>
                  <a:pt x="90408" y="3215"/>
                  <a:pt x="95766" y="0"/>
                  <a:pt x="101600" y="0"/>
                </a:cubicBezTo>
                <a:close/>
                <a:moveTo>
                  <a:pt x="101600" y="66675"/>
                </a:moveTo>
                <a:cubicBezTo>
                  <a:pt x="96322" y="66675"/>
                  <a:pt x="92075" y="70922"/>
                  <a:pt x="92075" y="76200"/>
                </a:cubicBezTo>
                <a:lnTo>
                  <a:pt x="92075" y="120650"/>
                </a:lnTo>
                <a:cubicBezTo>
                  <a:pt x="92075" y="125928"/>
                  <a:pt x="96322" y="130175"/>
                  <a:pt x="101600" y="130175"/>
                </a:cubicBezTo>
                <a:cubicBezTo>
                  <a:pt x="106878" y="130175"/>
                  <a:pt x="111125" y="125928"/>
                  <a:pt x="111125" y="120650"/>
                </a:cubicBezTo>
                <a:lnTo>
                  <a:pt x="111125" y="76200"/>
                </a:lnTo>
                <a:cubicBezTo>
                  <a:pt x="111125" y="70922"/>
                  <a:pt x="106878" y="66675"/>
                  <a:pt x="101600" y="66675"/>
                </a:cubicBezTo>
                <a:close/>
                <a:moveTo>
                  <a:pt x="112197" y="152400"/>
                </a:moveTo>
                <a:cubicBezTo>
                  <a:pt x="112438" y="148467"/>
                  <a:pt x="110476" y="144724"/>
                  <a:pt x="107104" y="142685"/>
                </a:cubicBezTo>
                <a:cubicBezTo>
                  <a:pt x="103732" y="140645"/>
                  <a:pt x="99507" y="140645"/>
                  <a:pt x="96135" y="142685"/>
                </a:cubicBezTo>
                <a:cubicBezTo>
                  <a:pt x="92764" y="144724"/>
                  <a:pt x="90802" y="148467"/>
                  <a:pt x="91043" y="152400"/>
                </a:cubicBezTo>
                <a:cubicBezTo>
                  <a:pt x="90802" y="156333"/>
                  <a:pt x="92764" y="160076"/>
                  <a:pt x="96135" y="162115"/>
                </a:cubicBezTo>
                <a:cubicBezTo>
                  <a:pt x="99507" y="164155"/>
                  <a:pt x="103732" y="164155"/>
                  <a:pt x="107104" y="162115"/>
                </a:cubicBezTo>
                <a:cubicBezTo>
                  <a:pt x="110476" y="160076"/>
                  <a:pt x="112438" y="156333"/>
                  <a:pt x="112197" y="152400"/>
                </a:cubicBezTo>
                <a:close/>
              </a:path>
            </a:pathLst>
          </a:custGeom>
          <a:solidFill>
            <a:srgbClr val="C0A062"/>
          </a:solidFill>
          <a:ln/>
        </p:spPr>
      </p:sp>
      <p:sp>
        <p:nvSpPr>
          <p:cNvPr id="39" name="Text 36"/>
          <p:cNvSpPr/>
          <p:nvPr/>
        </p:nvSpPr>
        <p:spPr>
          <a:xfrm>
            <a:off x="1022773" y="10676468"/>
            <a:ext cx="14566900" cy="304800"/>
          </a:xfrm>
          <a:prstGeom prst="rect">
            <a:avLst/>
          </a:prstGeom>
          <a:noFill/>
          <a:ln/>
        </p:spPr>
        <p:txBody>
          <a:bodyPr wrap="square" lIns="0" tIns="0" rIns="0" bIns="0" rtlCol="0" anchor="ctr"/>
          <a:lstStyle/>
          <a:p>
            <a:pPr algn="ctr">
              <a:lnSpc>
                <a:spcPct val="130000"/>
              </a:lnSpc>
            </a:pPr>
            <a:r>
              <a:rPr lang="en-US" sz="1600" b="1" dirty="0">
                <a:solidFill>
                  <a:srgbClr val="E0E0E0"/>
                </a:solidFill>
                <a:latin typeface="Sorts Mill Goudy" pitchFamily="34" charset="0"/>
                <a:ea typeface="Sorts Mill Goudy" pitchFamily="34" charset="-122"/>
                <a:cs typeface="Sorts Mill Goudy" pitchFamily="34" charset="-120"/>
              </a:rPr>
              <a:t>The Ultimate Mystery:</a:t>
            </a:r>
            <a:pPr algn="ctr">
              <a:lnSpc>
                <a:spcPct val="130000"/>
              </a:lnSpc>
            </a:pPr>
            <a:r>
              <a:rPr lang="en-US" sz="1600" dirty="0">
                <a:solidFill>
                  <a:srgbClr val="E0E0E0"/>
                </a:solidFill>
                <a:latin typeface="Sorts Mill Goudy" pitchFamily="34" charset="0"/>
                <a:ea typeface="Sorts Mill Goudy" pitchFamily="34" charset="-122"/>
                <a:cs typeface="Sorts Mill Goudy" pitchFamily="34" charset="-120"/>
              </a:rPr>
              <a:t> We can only see 5% of the universe. The other 95% remains hidden, challenging our understanding of physics itself.</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5070A"/>
        </a:solidFill>
      </p:bgPr>
    </p:bg>
    <p:spTree>
      <p:nvGrpSpPr>
        <p:cNvPr id="1" name=""/>
        <p:cNvGrpSpPr/>
        <p:nvPr/>
      </p:nvGrpSpPr>
      <p:grpSpPr>
        <a:xfrm>
          <a:off x="0" y="0"/>
          <a:ext cx="0" cy="0"/>
          <a:chOff x="0" y="0"/>
          <a:chExt cx="0" cy="0"/>
        </a:xfrm>
      </p:grpSpPr>
      <p:pic>
        <p:nvPicPr>
          <p:cNvPr id="2" name="Image 0" descr="https://kimi-web-img.moonshot.cn/img/assets.science.nasa.gov/3c5e13721230b29a1610a04a7e4d5d84d447456a.jpg">    </p:cNvPr>
          <p:cNvPicPr>
            <a:picLocks noChangeAspect="1"/>
          </p:cNvPicPr>
          <p:nvPr/>
        </p:nvPicPr>
        <p:blipFill>
          <a:blip r:embed="rId1">
            <a:alphaModFix amt="60000"/>
          </a:blip>
          <a:srcRect l="0" r="0" t="21875" b="2187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05070A">
                  <a:alpha val="70000"/>
                </a:srgbClr>
              </a:gs>
              <a:gs pos="100000">
                <a:srgbClr val="000000">
                  <a:alpha val="0"/>
                </a:srgbClr>
              </a:gs>
            </a:gsLst>
            <a:lin ang="10800000" scaled="1"/>
          </a:gradFill>
          <a:ln/>
        </p:spPr>
      </p:sp>
      <p:sp>
        <p:nvSpPr>
          <p:cNvPr id="4" name="Shape 1"/>
          <p:cNvSpPr/>
          <p:nvPr/>
        </p:nvSpPr>
        <p:spPr>
          <a:xfrm>
            <a:off x="13138786" y="1180887"/>
            <a:ext cx="2610273" cy="463973"/>
          </a:xfrm>
          <a:custGeom>
            <a:avLst/>
            <a:gdLst/>
            <a:ahLst/>
            <a:cxnLst/>
            <a:rect l="l" t="t" r="r" b="b"/>
            <a:pathLst>
              <a:path w="2610273" h="463973">
                <a:moveTo>
                  <a:pt x="231987" y="0"/>
                </a:moveTo>
                <a:lnTo>
                  <a:pt x="2378287" y="0"/>
                </a:lnTo>
                <a:cubicBezTo>
                  <a:pt x="2506409" y="0"/>
                  <a:pt x="2610273" y="103864"/>
                  <a:pt x="2610273" y="231987"/>
                </a:cubicBezTo>
                <a:lnTo>
                  <a:pt x="2610273" y="231987"/>
                </a:lnTo>
                <a:cubicBezTo>
                  <a:pt x="2610273" y="360109"/>
                  <a:pt x="2506409" y="463973"/>
                  <a:pt x="2378287" y="463973"/>
                </a:cubicBezTo>
                <a:lnTo>
                  <a:pt x="231987" y="463973"/>
                </a:lnTo>
                <a:cubicBezTo>
                  <a:pt x="103864" y="463973"/>
                  <a:pt x="0" y="360109"/>
                  <a:pt x="0" y="231987"/>
                </a:cubicBezTo>
                <a:lnTo>
                  <a:pt x="0" y="231987"/>
                </a:lnTo>
                <a:cubicBezTo>
                  <a:pt x="0" y="103864"/>
                  <a:pt x="103864" y="0"/>
                  <a:pt x="231987" y="0"/>
                </a:cubicBezTo>
                <a:close/>
              </a:path>
            </a:pathLst>
          </a:custGeom>
          <a:solidFill>
            <a:srgbClr val="000000">
              <a:alpha val="0"/>
            </a:srgbClr>
          </a:solidFill>
          <a:ln w="6773">
            <a:solidFill>
              <a:srgbClr val="C0A062">
                <a:alpha val="50196"/>
              </a:srgbClr>
            </a:solidFill>
            <a:prstDash val="solid"/>
          </a:ln>
        </p:spPr>
      </p:sp>
      <p:sp>
        <p:nvSpPr>
          <p:cNvPr id="5" name="Text 2"/>
          <p:cNvSpPr/>
          <p:nvPr/>
        </p:nvSpPr>
        <p:spPr>
          <a:xfrm>
            <a:off x="13307273" y="1285875"/>
            <a:ext cx="1930400" cy="254000"/>
          </a:xfrm>
          <a:prstGeom prst="rect">
            <a:avLst/>
          </a:prstGeom>
          <a:noFill/>
          <a:ln/>
        </p:spPr>
        <p:txBody>
          <a:bodyPr wrap="square" lIns="0" tIns="0" rIns="0" bIns="0" rtlCol="0" anchor="ctr"/>
          <a:lstStyle/>
          <a:p>
            <a:pPr algn="r">
              <a:lnSpc>
                <a:spcPct val="120000"/>
              </a:lnSpc>
            </a:pPr>
            <a:r>
              <a:rPr lang="en-US" sz="1400" spc="420" kern="0" dirty="0">
                <a:solidFill>
                  <a:srgbClr val="C0A062"/>
                </a:solidFill>
                <a:latin typeface="Liter" pitchFamily="34" charset="0"/>
                <a:ea typeface="Liter" pitchFamily="34" charset="-122"/>
                <a:cs typeface="Liter" pitchFamily="34" charset="-120"/>
              </a:rPr>
              <a:t>Chapter Two</a:t>
            </a:r>
            <a:endParaRPr lang="en-US" sz="1600" dirty="0"/>
          </a:p>
        </p:txBody>
      </p:sp>
      <p:sp>
        <p:nvSpPr>
          <p:cNvPr id="6" name="Shape 3"/>
          <p:cNvSpPr/>
          <p:nvPr/>
        </p:nvSpPr>
        <p:spPr>
          <a:xfrm>
            <a:off x="15385627" y="1362075"/>
            <a:ext cx="101600" cy="101600"/>
          </a:xfrm>
          <a:custGeom>
            <a:avLst/>
            <a:gdLst/>
            <a:ahLst/>
            <a:cxnLst/>
            <a:rect l="l" t="t" r="r" b="b"/>
            <a:pathLst>
              <a:path w="101600" h="101600">
                <a:moveTo>
                  <a:pt x="50800" y="0"/>
                </a:moveTo>
                <a:lnTo>
                  <a:pt x="50800" y="0"/>
                </a:lnTo>
                <a:cubicBezTo>
                  <a:pt x="78837" y="0"/>
                  <a:pt x="101600" y="22763"/>
                  <a:pt x="101600" y="50800"/>
                </a:cubicBezTo>
                <a:lnTo>
                  <a:pt x="101600" y="50800"/>
                </a:lnTo>
                <a:cubicBezTo>
                  <a:pt x="101600" y="78837"/>
                  <a:pt x="78837" y="101600"/>
                  <a:pt x="50800" y="101600"/>
                </a:cubicBezTo>
                <a:lnTo>
                  <a:pt x="50800" y="101600"/>
                </a:lnTo>
                <a:cubicBezTo>
                  <a:pt x="22763" y="101600"/>
                  <a:pt x="0" y="78837"/>
                  <a:pt x="0" y="50800"/>
                </a:cubicBezTo>
                <a:lnTo>
                  <a:pt x="0" y="50800"/>
                </a:lnTo>
                <a:cubicBezTo>
                  <a:pt x="0" y="22763"/>
                  <a:pt x="22763" y="0"/>
                  <a:pt x="50800" y="0"/>
                </a:cubicBezTo>
                <a:close/>
              </a:path>
            </a:pathLst>
          </a:custGeom>
          <a:solidFill>
            <a:srgbClr val="C0A062"/>
          </a:solidFill>
          <a:ln/>
        </p:spPr>
      </p:sp>
      <p:sp>
        <p:nvSpPr>
          <p:cNvPr id="7" name="Text 4"/>
          <p:cNvSpPr/>
          <p:nvPr/>
        </p:nvSpPr>
        <p:spPr>
          <a:xfrm>
            <a:off x="7615873" y="1953047"/>
            <a:ext cx="8128000" cy="3048000"/>
          </a:xfrm>
          <a:prstGeom prst="rect">
            <a:avLst/>
          </a:prstGeom>
          <a:noFill/>
          <a:ln/>
        </p:spPr>
        <p:txBody>
          <a:bodyPr wrap="square" lIns="0" tIns="0" rIns="0" bIns="0" rtlCol="0" anchor="ctr"/>
          <a:lstStyle/>
          <a:p>
            <a:pPr algn="r">
              <a:lnSpc>
                <a:spcPct val="100000"/>
              </a:lnSpc>
            </a:pPr>
            <a:r>
              <a:rPr lang="en-US" sz="9600" b="1" dirty="0">
                <a:solidFill>
                  <a:srgbClr val="E0E0E0"/>
                </a:solidFill>
                <a:latin typeface="Oranienbaum" pitchFamily="34" charset="0"/>
                <a:ea typeface="Oranienbaum" pitchFamily="34" charset="-122"/>
                <a:cs typeface="Oranienbaum" pitchFamily="34" charset="-120"/>
              </a:rPr>
              <a:t>Galaxies</a:t>
            </a:r>
            <a:endParaRPr lang="en-US" sz="1600" dirty="0"/>
          </a:p>
          <a:p>
            <a:pPr algn="r">
              <a:lnSpc>
                <a:spcPct val="100000"/>
              </a:lnSpc>
            </a:pPr>
            <a:r>
              <a:rPr lang="en-US" sz="9600" b="1" dirty="0">
                <a:solidFill>
                  <a:srgbClr val="E0E0E0"/>
                </a:solidFill>
                <a:latin typeface="Oranienbaum" pitchFamily="34" charset="0"/>
                <a:ea typeface="Oranienbaum" pitchFamily="34" charset="-122"/>
                <a:cs typeface="Oranienbaum" pitchFamily="34" charset="-120"/>
              </a:rPr>
              <a:t>Islands of Stars</a:t>
            </a:r>
            <a:endParaRPr lang="en-US" sz="1600" dirty="0"/>
          </a:p>
        </p:txBody>
      </p:sp>
      <p:sp>
        <p:nvSpPr>
          <p:cNvPr id="8" name="Shape 5"/>
          <p:cNvSpPr/>
          <p:nvPr/>
        </p:nvSpPr>
        <p:spPr>
          <a:xfrm>
            <a:off x="13716000" y="5305850"/>
            <a:ext cx="2032000" cy="50800"/>
          </a:xfrm>
          <a:custGeom>
            <a:avLst/>
            <a:gdLst/>
            <a:ahLst/>
            <a:cxnLst/>
            <a:rect l="l" t="t" r="r" b="b"/>
            <a:pathLst>
              <a:path w="2032000" h="50800">
                <a:moveTo>
                  <a:pt x="0" y="0"/>
                </a:moveTo>
                <a:lnTo>
                  <a:pt x="2032000" y="0"/>
                </a:lnTo>
                <a:lnTo>
                  <a:pt x="2032000" y="50800"/>
                </a:lnTo>
                <a:lnTo>
                  <a:pt x="0" y="50800"/>
                </a:lnTo>
                <a:lnTo>
                  <a:pt x="0" y="0"/>
                </a:lnTo>
                <a:close/>
              </a:path>
            </a:pathLst>
          </a:custGeom>
          <a:solidFill>
            <a:srgbClr val="C0A062"/>
          </a:solidFill>
          <a:ln/>
        </p:spPr>
      </p:sp>
      <p:sp>
        <p:nvSpPr>
          <p:cNvPr id="9" name="Text 6"/>
          <p:cNvSpPr/>
          <p:nvPr/>
        </p:nvSpPr>
        <p:spPr>
          <a:xfrm>
            <a:off x="7023100" y="5763050"/>
            <a:ext cx="8724900" cy="1244600"/>
          </a:xfrm>
          <a:prstGeom prst="rect">
            <a:avLst/>
          </a:prstGeom>
          <a:noFill/>
          <a:ln/>
        </p:spPr>
        <p:txBody>
          <a:bodyPr wrap="square" lIns="0" tIns="0" rIns="0" bIns="0" rtlCol="0" anchor="ctr"/>
          <a:lstStyle/>
          <a:p>
            <a:pPr algn="r">
              <a:lnSpc>
                <a:spcPct val="140000"/>
              </a:lnSpc>
            </a:pPr>
            <a:r>
              <a:rPr lang="en-US" sz="3000" dirty="0">
                <a:solidFill>
                  <a:srgbClr val="E0E0E0">
                    <a:alpha val="90000"/>
                  </a:srgbClr>
                </a:solidFill>
                <a:latin typeface="Sorts Mill Goudy" pitchFamily="34" charset="0"/>
                <a:ea typeface="Sorts Mill Goudy" pitchFamily="34" charset="-122"/>
                <a:cs typeface="Sorts Mill Goudy" pitchFamily="34" charset="-120"/>
              </a:rPr>
              <a:t>Discovering the magnificent structures that house billions of stars across the cosmos</a:t>
            </a:r>
            <a:endParaRPr lang="en-US" sz="1600" dirty="0"/>
          </a:p>
        </p:txBody>
      </p:sp>
      <p:sp>
        <p:nvSpPr>
          <p:cNvPr id="10" name="Text 7"/>
          <p:cNvSpPr/>
          <p:nvPr/>
        </p:nvSpPr>
        <p:spPr>
          <a:xfrm>
            <a:off x="12821074" y="7610900"/>
            <a:ext cx="2336800" cy="355600"/>
          </a:xfrm>
          <a:prstGeom prst="rect">
            <a:avLst/>
          </a:prstGeom>
          <a:noFill/>
          <a:ln/>
        </p:spPr>
        <p:txBody>
          <a:bodyPr wrap="square" lIns="0" tIns="0" rIns="0" bIns="0" rtlCol="0" anchor="ctr"/>
          <a:lstStyle/>
          <a:p>
            <a:pPr algn="r">
              <a:lnSpc>
                <a:spcPct val="130000"/>
              </a:lnSpc>
            </a:pPr>
            <a:r>
              <a:rPr lang="en-US" sz="1800" dirty="0">
                <a:solidFill>
                  <a:srgbClr val="E0E0E0">
                    <a:alpha val="60000"/>
                  </a:srgbClr>
                </a:solidFill>
                <a:latin typeface="Quattrocento Sans" pitchFamily="34" charset="0"/>
                <a:ea typeface="Quattrocento Sans" pitchFamily="34" charset="-122"/>
                <a:cs typeface="Quattrocento Sans" pitchFamily="34" charset="-120"/>
              </a:rPr>
              <a:t>2 trillion galaxies await</a:t>
            </a:r>
            <a:endParaRPr lang="en-US" sz="1600" dirty="0"/>
          </a:p>
        </p:txBody>
      </p:sp>
      <p:sp>
        <p:nvSpPr>
          <p:cNvPr id="11" name="Shape 8"/>
          <p:cNvSpPr/>
          <p:nvPr/>
        </p:nvSpPr>
        <p:spPr>
          <a:xfrm>
            <a:off x="15443202" y="7636300"/>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C0A062"/>
          </a:solidFill>
          <a:ln/>
        </p:spPr>
      </p:sp>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5070A"/>
        </a:solidFill>
      </p:bgPr>
    </p:bg>
    <p:spTree>
      <p:nvGrpSpPr>
        <p:cNvPr id="1" name=""/>
        <p:cNvGrpSpPr/>
        <p:nvPr/>
      </p:nvGrpSpPr>
      <p:grpSpPr>
        <a:xfrm>
          <a:off x="0" y="0"/>
          <a:ext cx="0" cy="0"/>
          <a:chOff x="0" y="0"/>
          <a:chExt cx="0" cy="0"/>
        </a:xfrm>
      </p:grpSpPr>
      <p:pic>
        <p:nvPicPr>
          <p:cNvPr id="2" name="Image 0" descr="https://kimi-web-img.moonshot.cn/img/live.staticflickr.com/bf3ea130fefaac2f446eb979fee940499ac6658f.jpg">    </p:cNvPr>
          <p:cNvPicPr>
            <a:picLocks noChangeAspect="1"/>
          </p:cNvPicPr>
          <p:nvPr/>
        </p:nvPicPr>
        <p:blipFill>
          <a:blip r:embed="rId1">
            <a:alphaModFix amt="30000"/>
          </a:blip>
          <a:srcRect l="0" r="0" t="29609" b="29609"/>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85000"/>
                </a:srgbClr>
              </a:gs>
              <a:gs pos="100000">
                <a:srgbClr val="05070A">
                  <a:alpha val="95000"/>
                </a:srgbClr>
              </a:gs>
            </a:gsLst>
            <a:lin ang="2700000" scaled="1"/>
          </a:gradFill>
          <a:ln/>
        </p:spPr>
      </p:sp>
      <p:sp>
        <p:nvSpPr>
          <p:cNvPr id="4" name="Shape 1"/>
          <p:cNvSpPr/>
          <p:nvPr/>
        </p:nvSpPr>
        <p:spPr>
          <a:xfrm>
            <a:off x="511387" y="511387"/>
            <a:ext cx="2673773" cy="413173"/>
          </a:xfrm>
          <a:custGeom>
            <a:avLst/>
            <a:gdLst/>
            <a:ahLst/>
            <a:cxnLst/>
            <a:rect l="l" t="t" r="r" b="b"/>
            <a:pathLst>
              <a:path w="2673773" h="413173">
                <a:moveTo>
                  <a:pt x="206587" y="0"/>
                </a:moveTo>
                <a:lnTo>
                  <a:pt x="2467187" y="0"/>
                </a:lnTo>
                <a:cubicBezTo>
                  <a:pt x="2581281" y="0"/>
                  <a:pt x="2673773" y="92492"/>
                  <a:pt x="2673773" y="206587"/>
                </a:cubicBezTo>
                <a:lnTo>
                  <a:pt x="2673773" y="206587"/>
                </a:lnTo>
                <a:cubicBezTo>
                  <a:pt x="2673773" y="320681"/>
                  <a:pt x="2581281" y="413173"/>
                  <a:pt x="24671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64"/>
            <a:ext cx="2332249"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Galactic Wonders</a:t>
            </a:r>
            <a:endParaRPr lang="en-US" sz="1600" dirty="0"/>
          </a:p>
        </p:txBody>
      </p:sp>
      <p:sp>
        <p:nvSpPr>
          <p:cNvPr id="6" name="Text 3"/>
          <p:cNvSpPr/>
          <p:nvPr/>
        </p:nvSpPr>
        <p:spPr>
          <a:xfrm>
            <a:off x="508000" y="1080350"/>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What is a Galaxy?</a:t>
            </a:r>
            <a:endParaRPr lang="en-US" sz="1600" dirty="0"/>
          </a:p>
        </p:txBody>
      </p:sp>
      <p:sp>
        <p:nvSpPr>
          <p:cNvPr id="7" name="Shape 4"/>
          <p:cNvSpPr/>
          <p:nvPr/>
        </p:nvSpPr>
        <p:spPr>
          <a:xfrm>
            <a:off x="508000" y="1893150"/>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8" name="Shape 5"/>
          <p:cNvSpPr/>
          <p:nvPr/>
        </p:nvSpPr>
        <p:spPr>
          <a:xfrm>
            <a:off x="531707" y="2147150"/>
            <a:ext cx="9929707" cy="3200400"/>
          </a:xfrm>
          <a:custGeom>
            <a:avLst/>
            <a:gdLst/>
            <a:ahLst/>
            <a:cxnLst/>
            <a:rect l="l" t="t" r="r" b="b"/>
            <a:pathLst>
              <a:path w="9929707" h="3200400">
                <a:moveTo>
                  <a:pt x="47413" y="0"/>
                </a:moveTo>
                <a:lnTo>
                  <a:pt x="9777304" y="0"/>
                </a:lnTo>
                <a:cubicBezTo>
                  <a:pt x="9861473" y="0"/>
                  <a:pt x="9929707" y="68233"/>
                  <a:pt x="9929707" y="152403"/>
                </a:cubicBezTo>
                <a:lnTo>
                  <a:pt x="9929707" y="3047997"/>
                </a:lnTo>
                <a:cubicBezTo>
                  <a:pt x="9929707" y="3132167"/>
                  <a:pt x="9861473" y="3200400"/>
                  <a:pt x="9777304" y="3200400"/>
                </a:cubicBezTo>
                <a:lnTo>
                  <a:pt x="47413" y="3200400"/>
                </a:lnTo>
                <a:cubicBezTo>
                  <a:pt x="21228" y="3200400"/>
                  <a:pt x="0" y="3179172"/>
                  <a:pt x="0" y="3152987"/>
                </a:cubicBezTo>
                <a:lnTo>
                  <a:pt x="0" y="47413"/>
                </a:lnTo>
                <a:cubicBezTo>
                  <a:pt x="0" y="21245"/>
                  <a:pt x="21245" y="0"/>
                  <a:pt x="47413" y="0"/>
                </a:cubicBezTo>
                <a:close/>
              </a:path>
            </a:pathLst>
          </a:custGeom>
          <a:solidFill>
            <a:srgbClr val="1A2A3A">
              <a:alpha val="60000"/>
            </a:srgbClr>
          </a:solidFill>
          <a:ln/>
        </p:spPr>
      </p:sp>
      <p:sp>
        <p:nvSpPr>
          <p:cNvPr id="9" name="Shape 6"/>
          <p:cNvSpPr/>
          <p:nvPr/>
        </p:nvSpPr>
        <p:spPr>
          <a:xfrm>
            <a:off x="531707" y="2147150"/>
            <a:ext cx="47413" cy="3200400"/>
          </a:xfrm>
          <a:custGeom>
            <a:avLst/>
            <a:gdLst/>
            <a:ahLst/>
            <a:cxnLst/>
            <a:rect l="l" t="t" r="r" b="b"/>
            <a:pathLst>
              <a:path w="47413" h="3200400">
                <a:moveTo>
                  <a:pt x="47413" y="0"/>
                </a:moveTo>
                <a:lnTo>
                  <a:pt x="47413" y="0"/>
                </a:lnTo>
                <a:lnTo>
                  <a:pt x="47413" y="3200400"/>
                </a:lnTo>
                <a:lnTo>
                  <a:pt x="47413" y="3200400"/>
                </a:lnTo>
                <a:cubicBezTo>
                  <a:pt x="21228" y="3200400"/>
                  <a:pt x="0" y="3179172"/>
                  <a:pt x="0" y="3152987"/>
                </a:cubicBezTo>
                <a:lnTo>
                  <a:pt x="0" y="47413"/>
                </a:lnTo>
                <a:cubicBezTo>
                  <a:pt x="0" y="21245"/>
                  <a:pt x="21245" y="0"/>
                  <a:pt x="47413" y="0"/>
                </a:cubicBezTo>
                <a:close/>
              </a:path>
            </a:pathLst>
          </a:custGeom>
          <a:solidFill>
            <a:srgbClr val="C0A062"/>
          </a:solidFill>
          <a:ln/>
        </p:spPr>
      </p:sp>
      <p:sp>
        <p:nvSpPr>
          <p:cNvPr id="10" name="Text 7"/>
          <p:cNvSpPr/>
          <p:nvPr/>
        </p:nvSpPr>
        <p:spPr>
          <a:xfrm>
            <a:off x="809413" y="2401150"/>
            <a:ext cx="95504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Cosmic Cities of Stars</a:t>
            </a:r>
            <a:endParaRPr lang="en-US" sz="1600" dirty="0"/>
          </a:p>
        </p:txBody>
      </p:sp>
      <p:sp>
        <p:nvSpPr>
          <p:cNvPr id="11" name="Text 8"/>
          <p:cNvSpPr/>
          <p:nvPr/>
        </p:nvSpPr>
        <p:spPr>
          <a:xfrm>
            <a:off x="809413" y="2959950"/>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 galaxy is a vast system of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stars, stellar remnants, interstellar gas, dust, and dark matter</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bound together by gravity. These cosmic metropolises range from dwarf galaxies with a billion stars to giants hosting 100 trillion suns.</a:t>
            </a:r>
            <a:endParaRPr lang="en-US" sz="1600" dirty="0"/>
          </a:p>
        </p:txBody>
      </p:sp>
      <p:sp>
        <p:nvSpPr>
          <p:cNvPr id="12" name="Text 9"/>
          <p:cNvSpPr/>
          <p:nvPr/>
        </p:nvSpPr>
        <p:spPr>
          <a:xfrm>
            <a:off x="809413" y="4102950"/>
            <a:ext cx="9499600" cy="9906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Galaxies formed within the first billion years after the Big Bang, as gravity pulled together primordial gas and dark matter. Today, they serve as the universe's building blocks, organized into clusters, superclusters, and the vast cosmic web.</a:t>
            </a:r>
            <a:endParaRPr lang="en-US" sz="1600" dirty="0"/>
          </a:p>
        </p:txBody>
      </p:sp>
      <p:sp>
        <p:nvSpPr>
          <p:cNvPr id="13" name="Shape 10"/>
          <p:cNvSpPr/>
          <p:nvPr/>
        </p:nvSpPr>
        <p:spPr>
          <a:xfrm>
            <a:off x="531707" y="5550750"/>
            <a:ext cx="9929707" cy="2540000"/>
          </a:xfrm>
          <a:custGeom>
            <a:avLst/>
            <a:gdLst/>
            <a:ahLst/>
            <a:cxnLst/>
            <a:rect l="l" t="t" r="r" b="b"/>
            <a:pathLst>
              <a:path w="9929707" h="2540000">
                <a:moveTo>
                  <a:pt x="47413" y="0"/>
                </a:moveTo>
                <a:lnTo>
                  <a:pt x="9777307" y="0"/>
                </a:lnTo>
                <a:cubicBezTo>
                  <a:pt x="9861418" y="0"/>
                  <a:pt x="9929707" y="68288"/>
                  <a:pt x="9929707" y="152400"/>
                </a:cubicBezTo>
                <a:lnTo>
                  <a:pt x="9929707" y="2387600"/>
                </a:lnTo>
                <a:cubicBezTo>
                  <a:pt x="9929707" y="2471712"/>
                  <a:pt x="9861418" y="2540000"/>
                  <a:pt x="9777307" y="2540000"/>
                </a:cubicBezTo>
                <a:lnTo>
                  <a:pt x="47413" y="2540000"/>
                </a:lnTo>
                <a:cubicBezTo>
                  <a:pt x="21228" y="2540000"/>
                  <a:pt x="0" y="2518772"/>
                  <a:pt x="0" y="2492587"/>
                </a:cubicBezTo>
                <a:lnTo>
                  <a:pt x="0" y="47413"/>
                </a:lnTo>
                <a:cubicBezTo>
                  <a:pt x="0" y="21245"/>
                  <a:pt x="21245" y="0"/>
                  <a:pt x="47413" y="0"/>
                </a:cubicBezTo>
                <a:close/>
              </a:path>
            </a:pathLst>
          </a:custGeom>
          <a:solidFill>
            <a:srgbClr val="1A2A3A">
              <a:alpha val="60000"/>
            </a:srgbClr>
          </a:solidFill>
          <a:ln/>
        </p:spPr>
      </p:sp>
      <p:sp>
        <p:nvSpPr>
          <p:cNvPr id="14" name="Shape 11"/>
          <p:cNvSpPr/>
          <p:nvPr/>
        </p:nvSpPr>
        <p:spPr>
          <a:xfrm>
            <a:off x="531707" y="5550750"/>
            <a:ext cx="47413" cy="2540000"/>
          </a:xfrm>
          <a:custGeom>
            <a:avLst/>
            <a:gdLst/>
            <a:ahLst/>
            <a:cxnLst/>
            <a:rect l="l" t="t" r="r" b="b"/>
            <a:pathLst>
              <a:path w="47413" h="2540000">
                <a:moveTo>
                  <a:pt x="47413" y="0"/>
                </a:moveTo>
                <a:lnTo>
                  <a:pt x="47413" y="0"/>
                </a:lnTo>
                <a:lnTo>
                  <a:pt x="47413" y="2540000"/>
                </a:lnTo>
                <a:lnTo>
                  <a:pt x="47413" y="2540000"/>
                </a:lnTo>
                <a:cubicBezTo>
                  <a:pt x="21228" y="2540000"/>
                  <a:pt x="0" y="2518772"/>
                  <a:pt x="0" y="2492587"/>
                </a:cubicBezTo>
                <a:lnTo>
                  <a:pt x="0" y="47413"/>
                </a:lnTo>
                <a:cubicBezTo>
                  <a:pt x="0" y="21245"/>
                  <a:pt x="21245" y="0"/>
                  <a:pt x="47413" y="0"/>
                </a:cubicBezTo>
                <a:close/>
              </a:path>
            </a:pathLst>
          </a:custGeom>
          <a:solidFill>
            <a:srgbClr val="C0A062"/>
          </a:solidFill>
          <a:ln/>
        </p:spPr>
      </p:sp>
      <p:sp>
        <p:nvSpPr>
          <p:cNvPr id="15" name="Text 12"/>
          <p:cNvSpPr/>
          <p:nvPr/>
        </p:nvSpPr>
        <p:spPr>
          <a:xfrm>
            <a:off x="809413" y="5804750"/>
            <a:ext cx="95504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Galaxy Formation &amp; Evolution</a:t>
            </a:r>
            <a:endParaRPr lang="en-US" sz="1600" dirty="0"/>
          </a:p>
        </p:txBody>
      </p:sp>
      <p:sp>
        <p:nvSpPr>
          <p:cNvPr id="16" name="Text 13"/>
          <p:cNvSpPr/>
          <p:nvPr/>
        </p:nvSpPr>
        <p:spPr>
          <a:xfrm>
            <a:off x="809413" y="6363550"/>
            <a:ext cx="9499600" cy="6604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Galaxies grow through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hierarchical merging</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—smaller galaxies collide and combine to form larger ones. Our Milky Way has consumed dozens of smaller galaxies over its 13.6-billion-year history and continues to grow.</a:t>
            </a:r>
            <a:endParaRPr lang="en-US" sz="1600" dirty="0"/>
          </a:p>
        </p:txBody>
      </p:sp>
      <p:sp>
        <p:nvSpPr>
          <p:cNvPr id="17" name="Text 14"/>
          <p:cNvSpPr/>
          <p:nvPr/>
        </p:nvSpPr>
        <p:spPr>
          <a:xfrm>
            <a:off x="809413" y="7176350"/>
            <a:ext cx="9499600" cy="6604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At the center of most galaxies lies a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supermassive black hole</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millions to billions of times the Sun's mass. These monsters influence galaxy evolution through powerful jets and radiation.</a:t>
            </a:r>
            <a:endParaRPr lang="en-US" sz="1600" dirty="0"/>
          </a:p>
        </p:txBody>
      </p:sp>
      <p:sp>
        <p:nvSpPr>
          <p:cNvPr id="18" name="Shape 15"/>
          <p:cNvSpPr/>
          <p:nvPr/>
        </p:nvSpPr>
        <p:spPr>
          <a:xfrm>
            <a:off x="10772987" y="2150536"/>
            <a:ext cx="4972473" cy="4832773"/>
          </a:xfrm>
          <a:custGeom>
            <a:avLst/>
            <a:gdLst/>
            <a:ahLst/>
            <a:cxnLst/>
            <a:rect l="l" t="t" r="r" b="b"/>
            <a:pathLst>
              <a:path w="4972473" h="4832773">
                <a:moveTo>
                  <a:pt x="152377" y="0"/>
                </a:moveTo>
                <a:lnTo>
                  <a:pt x="4820096" y="0"/>
                </a:lnTo>
                <a:cubicBezTo>
                  <a:pt x="4904252" y="0"/>
                  <a:pt x="4972473" y="68222"/>
                  <a:pt x="4972473" y="152377"/>
                </a:cubicBezTo>
                <a:lnTo>
                  <a:pt x="4972473" y="4680396"/>
                </a:lnTo>
                <a:cubicBezTo>
                  <a:pt x="4972473" y="4764552"/>
                  <a:pt x="4904252" y="4832773"/>
                  <a:pt x="4820096" y="4832773"/>
                </a:cubicBezTo>
                <a:lnTo>
                  <a:pt x="152377" y="4832773"/>
                </a:lnTo>
                <a:cubicBezTo>
                  <a:pt x="68222" y="4832773"/>
                  <a:pt x="0" y="4764552"/>
                  <a:pt x="0" y="4680396"/>
                </a:cubicBezTo>
                <a:lnTo>
                  <a:pt x="0" y="152377"/>
                </a:lnTo>
                <a:cubicBezTo>
                  <a:pt x="0" y="68222"/>
                  <a:pt x="68222" y="0"/>
                  <a:pt x="152377" y="0"/>
                </a:cubicBezTo>
                <a:close/>
              </a:path>
            </a:pathLst>
          </a:custGeom>
          <a:solidFill>
            <a:srgbClr val="1A2A3A">
              <a:alpha val="70196"/>
            </a:srgbClr>
          </a:solidFill>
          <a:ln w="6773">
            <a:solidFill>
              <a:srgbClr val="4A5D6A">
                <a:alpha val="40000"/>
              </a:srgbClr>
            </a:solidFill>
            <a:prstDash val="solid"/>
          </a:ln>
        </p:spPr>
      </p:sp>
      <p:sp>
        <p:nvSpPr>
          <p:cNvPr id="19" name="Text 16"/>
          <p:cNvSpPr/>
          <p:nvPr/>
        </p:nvSpPr>
        <p:spPr>
          <a:xfrm>
            <a:off x="10966874" y="2407921"/>
            <a:ext cx="4584700" cy="355600"/>
          </a:xfrm>
          <a:prstGeom prst="rect">
            <a:avLst/>
          </a:prstGeom>
          <a:noFill/>
          <a:ln/>
        </p:spPr>
        <p:txBody>
          <a:bodyPr wrap="square" lIns="0" tIns="0" rIns="0" bIns="0" rtlCol="0" anchor="ctr"/>
          <a:lstStyle/>
          <a:p>
            <a:pPr algn="ctr">
              <a:lnSpc>
                <a:spcPct val="120000"/>
              </a:lnSpc>
            </a:pPr>
            <a:r>
              <a:rPr lang="en-US" sz="2000" b="1" dirty="0">
                <a:solidFill>
                  <a:srgbClr val="C0A062"/>
                </a:solidFill>
                <a:latin typeface="Liter" pitchFamily="34" charset="0"/>
                <a:ea typeface="Liter" pitchFamily="34" charset="-122"/>
                <a:cs typeface="Liter" pitchFamily="34" charset="-120"/>
              </a:rPr>
              <a:t>Galaxy by Numbers</a:t>
            </a:r>
            <a:endParaRPr lang="en-US" sz="1600" dirty="0"/>
          </a:p>
        </p:txBody>
      </p:sp>
      <p:sp>
        <p:nvSpPr>
          <p:cNvPr id="20" name="Shape 17"/>
          <p:cNvSpPr/>
          <p:nvPr/>
        </p:nvSpPr>
        <p:spPr>
          <a:xfrm>
            <a:off x="11030374" y="2966721"/>
            <a:ext cx="4457700" cy="1117600"/>
          </a:xfrm>
          <a:custGeom>
            <a:avLst/>
            <a:gdLst/>
            <a:ahLst/>
            <a:cxnLst/>
            <a:rect l="l" t="t" r="r" b="b"/>
            <a:pathLst>
              <a:path w="4457700" h="1117600">
                <a:moveTo>
                  <a:pt x="101601" y="0"/>
                </a:moveTo>
                <a:lnTo>
                  <a:pt x="4356099" y="0"/>
                </a:lnTo>
                <a:cubicBezTo>
                  <a:pt x="4412212" y="0"/>
                  <a:pt x="4457700" y="45488"/>
                  <a:pt x="4457700" y="101601"/>
                </a:cubicBezTo>
                <a:lnTo>
                  <a:pt x="4457700" y="1015999"/>
                </a:lnTo>
                <a:cubicBezTo>
                  <a:pt x="4457700" y="1072112"/>
                  <a:pt x="4412212" y="1117600"/>
                  <a:pt x="4356099" y="1117600"/>
                </a:cubicBezTo>
                <a:lnTo>
                  <a:pt x="101601" y="1117600"/>
                </a:lnTo>
                <a:cubicBezTo>
                  <a:pt x="45488" y="1117600"/>
                  <a:pt x="0" y="1072112"/>
                  <a:pt x="0" y="1015999"/>
                </a:cubicBezTo>
                <a:lnTo>
                  <a:pt x="0" y="101601"/>
                </a:lnTo>
                <a:cubicBezTo>
                  <a:pt x="0" y="45526"/>
                  <a:pt x="45526" y="0"/>
                  <a:pt x="101601" y="0"/>
                </a:cubicBezTo>
                <a:close/>
              </a:path>
            </a:pathLst>
          </a:custGeom>
          <a:solidFill>
            <a:srgbClr val="05070A">
              <a:alpha val="50196"/>
            </a:srgbClr>
          </a:solidFill>
          <a:ln/>
        </p:spPr>
      </p:sp>
      <p:sp>
        <p:nvSpPr>
          <p:cNvPr id="21" name="Text 18"/>
          <p:cNvSpPr/>
          <p:nvPr/>
        </p:nvSpPr>
        <p:spPr>
          <a:xfrm>
            <a:off x="11068474" y="3119121"/>
            <a:ext cx="4381500" cy="508000"/>
          </a:xfrm>
          <a:prstGeom prst="rect">
            <a:avLst/>
          </a:prstGeom>
          <a:noFill/>
          <a:ln/>
        </p:spPr>
        <p:txBody>
          <a:bodyPr wrap="square" lIns="0" tIns="0" rIns="0" bIns="0" rtlCol="0" anchor="ctr"/>
          <a:lstStyle/>
          <a:p>
            <a:pPr algn="ctr">
              <a:lnSpc>
                <a:spcPct val="90000"/>
              </a:lnSpc>
            </a:pPr>
            <a:r>
              <a:rPr lang="en-US" sz="3600" b="1" dirty="0">
                <a:solidFill>
                  <a:srgbClr val="C0A062"/>
                </a:solidFill>
                <a:latin typeface="Oranienbaum" pitchFamily="34" charset="0"/>
                <a:ea typeface="Oranienbaum" pitchFamily="34" charset="-122"/>
                <a:cs typeface="Oranienbaum" pitchFamily="34" charset="-120"/>
              </a:rPr>
              <a:t>2T</a:t>
            </a:r>
            <a:endParaRPr lang="en-US" sz="1600" dirty="0"/>
          </a:p>
        </p:txBody>
      </p:sp>
      <p:sp>
        <p:nvSpPr>
          <p:cNvPr id="22" name="Text 19"/>
          <p:cNvSpPr/>
          <p:nvPr/>
        </p:nvSpPr>
        <p:spPr>
          <a:xfrm>
            <a:off x="11138324" y="3677921"/>
            <a:ext cx="4241800" cy="254000"/>
          </a:xfrm>
          <a:prstGeom prst="rect">
            <a:avLst/>
          </a:prstGeom>
          <a:noFill/>
          <a:ln/>
        </p:spPr>
        <p:txBody>
          <a:bodyPr wrap="square" lIns="0" tIns="0" rIns="0" bIns="0" rtlCol="0" anchor="ctr"/>
          <a:lstStyle/>
          <a:p>
            <a:pPr algn="ctr">
              <a:lnSpc>
                <a:spcPct val="120000"/>
              </a:lnSpc>
            </a:pPr>
            <a:r>
              <a:rPr lang="en-US" sz="1400" dirty="0">
                <a:solidFill>
                  <a:srgbClr val="E0E0E0">
                    <a:alpha val="70000"/>
                  </a:srgbClr>
                </a:solidFill>
                <a:latin typeface="Quattrocento Sans" pitchFamily="34" charset="0"/>
                <a:ea typeface="Quattrocento Sans" pitchFamily="34" charset="-122"/>
                <a:cs typeface="Quattrocento Sans" pitchFamily="34" charset="-120"/>
              </a:rPr>
              <a:t>Galaxies in Observable Universe</a:t>
            </a:r>
            <a:endParaRPr lang="en-US" sz="1600" dirty="0"/>
          </a:p>
        </p:txBody>
      </p:sp>
      <p:sp>
        <p:nvSpPr>
          <p:cNvPr id="23" name="Shape 20"/>
          <p:cNvSpPr/>
          <p:nvPr/>
        </p:nvSpPr>
        <p:spPr>
          <a:xfrm>
            <a:off x="11030374" y="4287521"/>
            <a:ext cx="4457700" cy="1117600"/>
          </a:xfrm>
          <a:custGeom>
            <a:avLst/>
            <a:gdLst/>
            <a:ahLst/>
            <a:cxnLst/>
            <a:rect l="l" t="t" r="r" b="b"/>
            <a:pathLst>
              <a:path w="4457700" h="1117600">
                <a:moveTo>
                  <a:pt x="101601" y="0"/>
                </a:moveTo>
                <a:lnTo>
                  <a:pt x="4356099" y="0"/>
                </a:lnTo>
                <a:cubicBezTo>
                  <a:pt x="4412212" y="0"/>
                  <a:pt x="4457700" y="45488"/>
                  <a:pt x="4457700" y="101601"/>
                </a:cubicBezTo>
                <a:lnTo>
                  <a:pt x="4457700" y="1015999"/>
                </a:lnTo>
                <a:cubicBezTo>
                  <a:pt x="4457700" y="1072112"/>
                  <a:pt x="4412212" y="1117600"/>
                  <a:pt x="4356099" y="1117600"/>
                </a:cubicBezTo>
                <a:lnTo>
                  <a:pt x="101601" y="1117600"/>
                </a:lnTo>
                <a:cubicBezTo>
                  <a:pt x="45488" y="1117600"/>
                  <a:pt x="0" y="1072112"/>
                  <a:pt x="0" y="1015999"/>
                </a:cubicBezTo>
                <a:lnTo>
                  <a:pt x="0" y="101601"/>
                </a:lnTo>
                <a:cubicBezTo>
                  <a:pt x="0" y="45526"/>
                  <a:pt x="45526" y="0"/>
                  <a:pt x="101601" y="0"/>
                </a:cubicBezTo>
                <a:close/>
              </a:path>
            </a:pathLst>
          </a:custGeom>
          <a:solidFill>
            <a:srgbClr val="05070A">
              <a:alpha val="50196"/>
            </a:srgbClr>
          </a:solidFill>
          <a:ln/>
        </p:spPr>
      </p:sp>
      <p:sp>
        <p:nvSpPr>
          <p:cNvPr id="24" name="Text 21"/>
          <p:cNvSpPr/>
          <p:nvPr/>
        </p:nvSpPr>
        <p:spPr>
          <a:xfrm>
            <a:off x="11068474" y="4439921"/>
            <a:ext cx="4381500" cy="508000"/>
          </a:xfrm>
          <a:prstGeom prst="rect">
            <a:avLst/>
          </a:prstGeom>
          <a:noFill/>
          <a:ln/>
        </p:spPr>
        <p:txBody>
          <a:bodyPr wrap="square" lIns="0" tIns="0" rIns="0" bIns="0" rtlCol="0" anchor="ctr"/>
          <a:lstStyle/>
          <a:p>
            <a:pPr algn="ctr">
              <a:lnSpc>
                <a:spcPct val="90000"/>
              </a:lnSpc>
            </a:pPr>
            <a:r>
              <a:rPr lang="en-US" sz="3600" b="1" dirty="0">
                <a:solidFill>
                  <a:srgbClr val="C0A062"/>
                </a:solidFill>
                <a:latin typeface="Oranienbaum" pitchFamily="34" charset="0"/>
                <a:ea typeface="Oranienbaum" pitchFamily="34" charset="-122"/>
                <a:cs typeface="Oranienbaum" pitchFamily="34" charset="-120"/>
              </a:rPr>
              <a:t>100B</a:t>
            </a:r>
            <a:endParaRPr lang="en-US" sz="1600" dirty="0"/>
          </a:p>
        </p:txBody>
      </p:sp>
      <p:sp>
        <p:nvSpPr>
          <p:cNvPr id="25" name="Text 22"/>
          <p:cNvSpPr/>
          <p:nvPr/>
        </p:nvSpPr>
        <p:spPr>
          <a:xfrm>
            <a:off x="11138324" y="4998721"/>
            <a:ext cx="4241800" cy="254000"/>
          </a:xfrm>
          <a:prstGeom prst="rect">
            <a:avLst/>
          </a:prstGeom>
          <a:noFill/>
          <a:ln/>
        </p:spPr>
        <p:txBody>
          <a:bodyPr wrap="square" lIns="0" tIns="0" rIns="0" bIns="0" rtlCol="0" anchor="ctr"/>
          <a:lstStyle/>
          <a:p>
            <a:pPr algn="ctr">
              <a:lnSpc>
                <a:spcPct val="120000"/>
              </a:lnSpc>
            </a:pPr>
            <a:r>
              <a:rPr lang="en-US" sz="1400" dirty="0">
                <a:solidFill>
                  <a:srgbClr val="E0E0E0">
                    <a:alpha val="70000"/>
                  </a:srgbClr>
                </a:solidFill>
                <a:latin typeface="Quattrocento Sans" pitchFamily="34" charset="0"/>
                <a:ea typeface="Quattrocento Sans" pitchFamily="34" charset="-122"/>
                <a:cs typeface="Quattrocento Sans" pitchFamily="34" charset="-120"/>
              </a:rPr>
              <a:t>Average Stars per Galaxy</a:t>
            </a:r>
            <a:endParaRPr lang="en-US" sz="1600" dirty="0"/>
          </a:p>
        </p:txBody>
      </p:sp>
      <p:sp>
        <p:nvSpPr>
          <p:cNvPr id="26" name="Shape 23"/>
          <p:cNvSpPr/>
          <p:nvPr/>
        </p:nvSpPr>
        <p:spPr>
          <a:xfrm>
            <a:off x="11030374" y="5608321"/>
            <a:ext cx="4457700" cy="1117600"/>
          </a:xfrm>
          <a:custGeom>
            <a:avLst/>
            <a:gdLst/>
            <a:ahLst/>
            <a:cxnLst/>
            <a:rect l="l" t="t" r="r" b="b"/>
            <a:pathLst>
              <a:path w="4457700" h="1117600">
                <a:moveTo>
                  <a:pt x="101601" y="0"/>
                </a:moveTo>
                <a:lnTo>
                  <a:pt x="4356099" y="0"/>
                </a:lnTo>
                <a:cubicBezTo>
                  <a:pt x="4412212" y="0"/>
                  <a:pt x="4457700" y="45488"/>
                  <a:pt x="4457700" y="101601"/>
                </a:cubicBezTo>
                <a:lnTo>
                  <a:pt x="4457700" y="1015999"/>
                </a:lnTo>
                <a:cubicBezTo>
                  <a:pt x="4457700" y="1072112"/>
                  <a:pt x="4412212" y="1117600"/>
                  <a:pt x="4356099" y="1117600"/>
                </a:cubicBezTo>
                <a:lnTo>
                  <a:pt x="101601" y="1117600"/>
                </a:lnTo>
                <a:cubicBezTo>
                  <a:pt x="45488" y="1117600"/>
                  <a:pt x="0" y="1072112"/>
                  <a:pt x="0" y="1015999"/>
                </a:cubicBezTo>
                <a:lnTo>
                  <a:pt x="0" y="101601"/>
                </a:lnTo>
                <a:cubicBezTo>
                  <a:pt x="0" y="45526"/>
                  <a:pt x="45526" y="0"/>
                  <a:pt x="101601" y="0"/>
                </a:cubicBezTo>
                <a:close/>
              </a:path>
            </a:pathLst>
          </a:custGeom>
          <a:solidFill>
            <a:srgbClr val="05070A">
              <a:alpha val="50196"/>
            </a:srgbClr>
          </a:solidFill>
          <a:ln/>
        </p:spPr>
      </p:sp>
      <p:sp>
        <p:nvSpPr>
          <p:cNvPr id="27" name="Text 24"/>
          <p:cNvSpPr/>
          <p:nvPr/>
        </p:nvSpPr>
        <p:spPr>
          <a:xfrm>
            <a:off x="11068474" y="5760721"/>
            <a:ext cx="4381500" cy="508000"/>
          </a:xfrm>
          <a:prstGeom prst="rect">
            <a:avLst/>
          </a:prstGeom>
          <a:noFill/>
          <a:ln/>
        </p:spPr>
        <p:txBody>
          <a:bodyPr wrap="square" lIns="0" tIns="0" rIns="0" bIns="0" rtlCol="0" anchor="ctr"/>
          <a:lstStyle/>
          <a:p>
            <a:pPr algn="ctr">
              <a:lnSpc>
                <a:spcPct val="90000"/>
              </a:lnSpc>
            </a:pPr>
            <a:r>
              <a:rPr lang="en-US" sz="3600" b="1" dirty="0">
                <a:solidFill>
                  <a:srgbClr val="C0A062"/>
                </a:solidFill>
                <a:latin typeface="Oranienbaum" pitchFamily="34" charset="0"/>
                <a:ea typeface="Oranienbaum" pitchFamily="34" charset="-122"/>
                <a:cs typeface="Oranienbaum" pitchFamily="34" charset="-120"/>
              </a:rPr>
              <a:t>13.6B</a:t>
            </a:r>
            <a:endParaRPr lang="en-US" sz="1600" dirty="0"/>
          </a:p>
        </p:txBody>
      </p:sp>
      <p:sp>
        <p:nvSpPr>
          <p:cNvPr id="28" name="Text 25"/>
          <p:cNvSpPr/>
          <p:nvPr/>
        </p:nvSpPr>
        <p:spPr>
          <a:xfrm>
            <a:off x="11138324" y="6319521"/>
            <a:ext cx="4241800" cy="254000"/>
          </a:xfrm>
          <a:prstGeom prst="rect">
            <a:avLst/>
          </a:prstGeom>
          <a:noFill/>
          <a:ln/>
        </p:spPr>
        <p:txBody>
          <a:bodyPr wrap="square" lIns="0" tIns="0" rIns="0" bIns="0" rtlCol="0" anchor="ctr"/>
          <a:lstStyle/>
          <a:p>
            <a:pPr algn="ctr">
              <a:lnSpc>
                <a:spcPct val="120000"/>
              </a:lnSpc>
            </a:pPr>
            <a:r>
              <a:rPr lang="en-US" sz="1400" dirty="0">
                <a:solidFill>
                  <a:srgbClr val="E0E0E0">
                    <a:alpha val="70000"/>
                  </a:srgbClr>
                </a:solidFill>
                <a:latin typeface="Quattrocento Sans" pitchFamily="34" charset="0"/>
                <a:ea typeface="Quattrocento Sans" pitchFamily="34" charset="-122"/>
                <a:cs typeface="Quattrocento Sans" pitchFamily="34" charset="-120"/>
              </a:rPr>
              <a:t>Years: Oldest Known Galaxy</a:t>
            </a:r>
            <a:endParaRPr lang="en-US" sz="1600" dirty="0"/>
          </a:p>
        </p:txBody>
      </p:sp>
      <p:sp>
        <p:nvSpPr>
          <p:cNvPr id="29" name="Shape 26"/>
          <p:cNvSpPr/>
          <p:nvPr/>
        </p:nvSpPr>
        <p:spPr>
          <a:xfrm>
            <a:off x="10772987" y="7193286"/>
            <a:ext cx="4972473" cy="2026073"/>
          </a:xfrm>
          <a:custGeom>
            <a:avLst/>
            <a:gdLst/>
            <a:ahLst/>
            <a:cxnLst/>
            <a:rect l="l" t="t" r="r" b="b"/>
            <a:pathLst>
              <a:path w="4972473" h="2026073">
                <a:moveTo>
                  <a:pt x="152401" y="0"/>
                </a:moveTo>
                <a:lnTo>
                  <a:pt x="4820072" y="0"/>
                </a:lnTo>
                <a:cubicBezTo>
                  <a:pt x="4904241" y="0"/>
                  <a:pt x="4972473" y="68232"/>
                  <a:pt x="4972473" y="152401"/>
                </a:cubicBezTo>
                <a:lnTo>
                  <a:pt x="4972473" y="1873672"/>
                </a:lnTo>
                <a:cubicBezTo>
                  <a:pt x="4972473" y="1957841"/>
                  <a:pt x="4904241" y="2026073"/>
                  <a:pt x="4820072" y="2026073"/>
                </a:cubicBezTo>
                <a:lnTo>
                  <a:pt x="152401" y="2026073"/>
                </a:lnTo>
                <a:cubicBezTo>
                  <a:pt x="68232" y="2026073"/>
                  <a:pt x="0" y="1957841"/>
                  <a:pt x="0" y="1873672"/>
                </a:cubicBezTo>
                <a:lnTo>
                  <a:pt x="0" y="152401"/>
                </a:lnTo>
                <a:cubicBezTo>
                  <a:pt x="0" y="68289"/>
                  <a:pt x="68289" y="0"/>
                  <a:pt x="152401" y="0"/>
                </a:cubicBezTo>
                <a:close/>
              </a:path>
            </a:pathLst>
          </a:custGeom>
          <a:solidFill>
            <a:srgbClr val="C0A062">
              <a:alpha val="20000"/>
            </a:srgbClr>
          </a:solidFill>
          <a:ln w="6773">
            <a:solidFill>
              <a:srgbClr val="C0A062">
                <a:alpha val="40000"/>
              </a:srgbClr>
            </a:solidFill>
            <a:prstDash val="solid"/>
          </a:ln>
        </p:spPr>
      </p:sp>
      <p:sp>
        <p:nvSpPr>
          <p:cNvPr id="30" name="Shape 27"/>
          <p:cNvSpPr/>
          <p:nvPr/>
        </p:nvSpPr>
        <p:spPr>
          <a:xfrm>
            <a:off x="11011324" y="7450671"/>
            <a:ext cx="254000" cy="254000"/>
          </a:xfrm>
          <a:custGeom>
            <a:avLst/>
            <a:gdLst/>
            <a:ahLst/>
            <a:cxnLst/>
            <a:rect l="l" t="t" r="r" b="b"/>
            <a:pathLst>
              <a:path w="254000" h="254000">
                <a:moveTo>
                  <a:pt x="63500" y="158750"/>
                </a:moveTo>
                <a:lnTo>
                  <a:pt x="12154" y="158750"/>
                </a:lnTo>
                <a:cubicBezTo>
                  <a:pt x="-198" y="158750"/>
                  <a:pt x="-7789" y="145306"/>
                  <a:pt x="-1439" y="134689"/>
                </a:cubicBezTo>
                <a:lnTo>
                  <a:pt x="24805" y="90934"/>
                </a:lnTo>
                <a:cubicBezTo>
                  <a:pt x="29121" y="83741"/>
                  <a:pt x="36860" y="79375"/>
                  <a:pt x="45244" y="79375"/>
                </a:cubicBezTo>
                <a:lnTo>
                  <a:pt x="92373" y="79375"/>
                </a:lnTo>
                <a:cubicBezTo>
                  <a:pt x="130125" y="15429"/>
                  <a:pt x="186432" y="12204"/>
                  <a:pt x="224086" y="17711"/>
                </a:cubicBezTo>
                <a:cubicBezTo>
                  <a:pt x="230436" y="18653"/>
                  <a:pt x="235396" y="23614"/>
                  <a:pt x="236289" y="29914"/>
                </a:cubicBezTo>
                <a:cubicBezTo>
                  <a:pt x="241796" y="67568"/>
                  <a:pt x="238571" y="123875"/>
                  <a:pt x="174625" y="161627"/>
                </a:cubicBezTo>
                <a:lnTo>
                  <a:pt x="174625" y="208756"/>
                </a:lnTo>
                <a:cubicBezTo>
                  <a:pt x="174625" y="217140"/>
                  <a:pt x="170259" y="224879"/>
                  <a:pt x="163066" y="229195"/>
                </a:cubicBezTo>
                <a:lnTo>
                  <a:pt x="119311" y="255439"/>
                </a:lnTo>
                <a:cubicBezTo>
                  <a:pt x="108744" y="261789"/>
                  <a:pt x="95250" y="254149"/>
                  <a:pt x="95250" y="241846"/>
                </a:cubicBezTo>
                <a:lnTo>
                  <a:pt x="95250" y="190500"/>
                </a:lnTo>
                <a:cubicBezTo>
                  <a:pt x="95250" y="172988"/>
                  <a:pt x="81012" y="158750"/>
                  <a:pt x="63500" y="158750"/>
                </a:cubicBezTo>
                <a:lnTo>
                  <a:pt x="63450" y="158750"/>
                </a:lnTo>
                <a:close/>
                <a:moveTo>
                  <a:pt x="198438" y="79375"/>
                </a:moveTo>
                <a:cubicBezTo>
                  <a:pt x="198438" y="66233"/>
                  <a:pt x="187767" y="55563"/>
                  <a:pt x="174625" y="55563"/>
                </a:cubicBezTo>
                <a:cubicBezTo>
                  <a:pt x="161483" y="55563"/>
                  <a:pt x="150813" y="66233"/>
                  <a:pt x="150813" y="79375"/>
                </a:cubicBezTo>
                <a:cubicBezTo>
                  <a:pt x="150813" y="92517"/>
                  <a:pt x="161483" y="103188"/>
                  <a:pt x="174625" y="103188"/>
                </a:cubicBezTo>
                <a:cubicBezTo>
                  <a:pt x="187767" y="103188"/>
                  <a:pt x="198438" y="92517"/>
                  <a:pt x="198438" y="79375"/>
                </a:cubicBezTo>
                <a:close/>
              </a:path>
            </a:pathLst>
          </a:custGeom>
          <a:solidFill>
            <a:srgbClr val="C0A062"/>
          </a:solidFill>
          <a:ln/>
        </p:spPr>
      </p:sp>
      <p:sp>
        <p:nvSpPr>
          <p:cNvPr id="31" name="Text 28"/>
          <p:cNvSpPr/>
          <p:nvPr/>
        </p:nvSpPr>
        <p:spPr>
          <a:xfrm>
            <a:off x="11449474" y="7399871"/>
            <a:ext cx="2743200" cy="355600"/>
          </a:xfrm>
          <a:prstGeom prst="rect">
            <a:avLst/>
          </a:prstGeom>
          <a:noFill/>
          <a:ln/>
        </p:spPr>
        <p:txBody>
          <a:bodyPr wrap="square" lIns="0" tIns="0" rIns="0" bIns="0" rtlCol="0" anchor="ctr"/>
          <a:lstStyle/>
          <a:p>
            <a:pPr>
              <a:lnSpc>
                <a:spcPct val="130000"/>
              </a:lnSpc>
            </a:pPr>
            <a:r>
              <a:rPr lang="en-US" sz="1800" b="1" dirty="0">
                <a:solidFill>
                  <a:srgbClr val="E0E0E0"/>
                </a:solidFill>
                <a:latin typeface="Liter" pitchFamily="34" charset="0"/>
                <a:ea typeface="Liter" pitchFamily="34" charset="-122"/>
                <a:cs typeface="Liter" pitchFamily="34" charset="-120"/>
              </a:rPr>
              <a:t>JWST Breakthrough 2026</a:t>
            </a:r>
            <a:endParaRPr lang="en-US" sz="1600" dirty="0"/>
          </a:p>
        </p:txBody>
      </p:sp>
      <p:sp>
        <p:nvSpPr>
          <p:cNvPr id="32" name="Text 29"/>
          <p:cNvSpPr/>
          <p:nvPr/>
        </p:nvSpPr>
        <p:spPr>
          <a:xfrm>
            <a:off x="10979574" y="7857071"/>
            <a:ext cx="4648200" cy="1155700"/>
          </a:xfrm>
          <a:prstGeom prst="rect">
            <a:avLst/>
          </a:prstGeom>
          <a:noFill/>
          <a:ln/>
        </p:spPr>
        <p:txBody>
          <a:bodyPr wrap="square" lIns="0" tIns="0" rIns="0" bIns="0" rtlCol="0" anchor="ctr"/>
          <a:lstStyle/>
          <a:p>
            <a:pPr>
              <a:lnSpc>
                <a:spcPct val="140000"/>
              </a:lnSpc>
            </a:pPr>
            <a:r>
              <a:rPr lang="en-US" sz="1400" dirty="0">
                <a:solidFill>
                  <a:srgbClr val="E0E0E0">
                    <a:alpha val="85000"/>
                  </a:srgbClr>
                </a:solidFill>
                <a:latin typeface="Quattrocento Sans" pitchFamily="34" charset="0"/>
                <a:ea typeface="Quattrocento Sans" pitchFamily="34" charset="-122"/>
                <a:cs typeface="Quattrocento Sans" pitchFamily="34" charset="-120"/>
              </a:rPr>
              <a:t>James Webb discovered </a:t>
            </a:r>
            <a:pPr>
              <a:lnSpc>
                <a:spcPct val="140000"/>
              </a:lnSpc>
            </a:pPr>
            <a:r>
              <a:rPr lang="en-US" sz="1400" b="1" dirty="0">
                <a:solidFill>
                  <a:srgbClr val="E0E0E0">
                    <a:alpha val="85000"/>
                  </a:srgbClr>
                </a:solidFill>
                <a:latin typeface="Quattrocento Sans" pitchFamily="34" charset="0"/>
                <a:ea typeface="Quattrocento Sans" pitchFamily="34" charset="-122"/>
                <a:cs typeface="Quattrocento Sans" pitchFamily="34" charset="-120"/>
              </a:rPr>
              <a:t>MoM-z14</a:t>
            </a:r>
            <a:pPr>
              <a:lnSpc>
                <a:spcPct val="140000"/>
              </a:lnSpc>
            </a:pPr>
            <a:r>
              <a:rPr lang="en-US" sz="1400" dirty="0">
                <a:solidFill>
                  <a:srgbClr val="E0E0E0">
                    <a:alpha val="85000"/>
                  </a:srgbClr>
                </a:solidFill>
                <a:latin typeface="Quattrocento Sans" pitchFamily="34" charset="0"/>
                <a:ea typeface="Quattrocento Sans" pitchFamily="34" charset="-122"/>
                <a:cs typeface="Quattrocento Sans" pitchFamily="34" charset="-120"/>
              </a:rPr>
              <a:t>, the most distant galaxy ever seen—280 million years after the Big Bang. It is brighter and more chemically enriched than predicted, challenging our understanding of early galaxy formation.</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5070A"/>
        </a:solidFill>
      </p:bgPr>
    </p:bg>
    <p:spTree>
      <p:nvGrpSpPr>
        <p:cNvPr id="1" name=""/>
        <p:cNvGrpSpPr/>
        <p:nvPr/>
      </p:nvGrpSpPr>
      <p:grpSpPr>
        <a:xfrm>
          <a:off x="0" y="0"/>
          <a:ext cx="0" cy="0"/>
          <a:chOff x="0" y="0"/>
          <a:chExt cx="0" cy="0"/>
        </a:xfrm>
      </p:grpSpPr>
      <p:pic>
        <p:nvPicPr>
          <p:cNvPr id="2" name="Image 0" descr="https://kimi-web-img.moonshot.cn/img/cdn.mos.cms.futurecdn.net/66834d5855d39f15c6584c1211a9e4c67a0ef637.jpg">    </p:cNvPr>
          <p:cNvPicPr>
            <a:picLocks noChangeAspect="1"/>
          </p:cNvPicPr>
          <p:nvPr/>
        </p:nvPicPr>
        <p:blipFill>
          <a:blip r:embed="rId1">
            <a:alphaModFix amt="25000"/>
          </a:blip>
          <a:srcRect l="89" r="89" t="0" b="0"/>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1A2A3A">
                  <a:alpha val="90000"/>
                </a:srgbClr>
              </a:gs>
              <a:gs pos="100000">
                <a:srgbClr val="05070A">
                  <a:alpha val="95000"/>
                </a:srgbClr>
              </a:gs>
            </a:gsLst>
            <a:lin ang="2700000" scaled="1"/>
          </a:gradFill>
          <a:ln/>
        </p:spPr>
      </p:sp>
      <p:sp>
        <p:nvSpPr>
          <p:cNvPr id="4" name="Shape 1"/>
          <p:cNvSpPr/>
          <p:nvPr/>
        </p:nvSpPr>
        <p:spPr>
          <a:xfrm>
            <a:off x="511387" y="511387"/>
            <a:ext cx="2419773" cy="413173"/>
          </a:xfrm>
          <a:custGeom>
            <a:avLst/>
            <a:gdLst/>
            <a:ahLst/>
            <a:cxnLst/>
            <a:rect l="l" t="t" r="r" b="b"/>
            <a:pathLst>
              <a:path w="2419773" h="413173">
                <a:moveTo>
                  <a:pt x="206587" y="0"/>
                </a:moveTo>
                <a:lnTo>
                  <a:pt x="2213187" y="0"/>
                </a:lnTo>
                <a:cubicBezTo>
                  <a:pt x="2327281" y="0"/>
                  <a:pt x="2419773" y="92492"/>
                  <a:pt x="2419773" y="206587"/>
                </a:cubicBezTo>
                <a:lnTo>
                  <a:pt x="2419773" y="206587"/>
                </a:lnTo>
                <a:cubicBezTo>
                  <a:pt x="2419773" y="320681"/>
                  <a:pt x="2327281" y="413173"/>
                  <a:pt x="2213187" y="413173"/>
                </a:cubicBezTo>
                <a:lnTo>
                  <a:pt x="206587" y="413173"/>
                </a:lnTo>
                <a:cubicBezTo>
                  <a:pt x="92568" y="413173"/>
                  <a:pt x="0" y="320605"/>
                  <a:pt x="0" y="206587"/>
                </a:cubicBezTo>
                <a:lnTo>
                  <a:pt x="0" y="206587"/>
                </a:lnTo>
                <a:cubicBezTo>
                  <a:pt x="0" y="92568"/>
                  <a:pt x="92568" y="0"/>
                  <a:pt x="206587" y="0"/>
                </a:cubicBezTo>
                <a:close/>
              </a:path>
            </a:pathLst>
          </a:custGeom>
          <a:solidFill>
            <a:srgbClr val="000000">
              <a:alpha val="0"/>
            </a:srgbClr>
          </a:solidFill>
          <a:ln w="6773">
            <a:solidFill>
              <a:srgbClr val="C0A062">
                <a:alpha val="40000"/>
              </a:srgbClr>
            </a:solidFill>
            <a:prstDash val="solid"/>
          </a:ln>
        </p:spPr>
      </p:sp>
      <p:sp>
        <p:nvSpPr>
          <p:cNvPr id="5" name="Text 2"/>
          <p:cNvSpPr/>
          <p:nvPr/>
        </p:nvSpPr>
        <p:spPr>
          <a:xfrm>
            <a:off x="717973" y="619758"/>
            <a:ext cx="2083223" cy="216747"/>
          </a:xfrm>
          <a:prstGeom prst="rect">
            <a:avLst/>
          </a:prstGeom>
          <a:noFill/>
          <a:ln/>
        </p:spPr>
        <p:txBody>
          <a:bodyPr wrap="square" lIns="0" tIns="0" rIns="0" bIns="0" rtlCol="0" anchor="ctr"/>
          <a:lstStyle/>
          <a:p>
            <a:pPr>
              <a:lnSpc>
                <a:spcPct val="110000"/>
              </a:lnSpc>
            </a:pPr>
            <a:r>
              <a:rPr lang="en-US" sz="1200" spc="360" kern="0" dirty="0">
                <a:solidFill>
                  <a:srgbClr val="C0A062"/>
                </a:solidFill>
                <a:latin typeface="Liter" pitchFamily="34" charset="0"/>
                <a:ea typeface="Liter" pitchFamily="34" charset="-122"/>
                <a:cs typeface="Liter" pitchFamily="34" charset="-120"/>
              </a:rPr>
              <a:t>Hubble's Legacy</a:t>
            </a:r>
            <a:endParaRPr lang="en-US" sz="1600" dirty="0"/>
          </a:p>
        </p:txBody>
      </p:sp>
      <p:sp>
        <p:nvSpPr>
          <p:cNvPr id="6" name="Text 3"/>
          <p:cNvSpPr/>
          <p:nvPr/>
        </p:nvSpPr>
        <p:spPr>
          <a:xfrm>
            <a:off x="508000" y="1080343"/>
            <a:ext cx="15544800" cy="609600"/>
          </a:xfrm>
          <a:prstGeom prst="rect">
            <a:avLst/>
          </a:prstGeom>
          <a:noFill/>
          <a:ln/>
        </p:spPr>
        <p:txBody>
          <a:bodyPr wrap="square" lIns="0" tIns="0" rIns="0" bIns="0" rtlCol="0" anchor="ctr"/>
          <a:lstStyle/>
          <a:p>
            <a:pPr>
              <a:lnSpc>
                <a:spcPct val="80000"/>
              </a:lnSpc>
            </a:pPr>
            <a:r>
              <a:rPr lang="en-US" sz="4800" b="1" dirty="0">
                <a:solidFill>
                  <a:srgbClr val="E0E0E0"/>
                </a:solidFill>
                <a:latin typeface="Oranienbaum" pitchFamily="34" charset="0"/>
                <a:ea typeface="Oranienbaum" pitchFamily="34" charset="-122"/>
                <a:cs typeface="Oranienbaum" pitchFamily="34" charset="-120"/>
              </a:rPr>
              <a:t>The Great Galaxy Classification</a:t>
            </a:r>
            <a:endParaRPr lang="en-US" sz="1600" dirty="0"/>
          </a:p>
        </p:txBody>
      </p:sp>
      <p:sp>
        <p:nvSpPr>
          <p:cNvPr id="7" name="Text 4"/>
          <p:cNvSpPr/>
          <p:nvPr/>
        </p:nvSpPr>
        <p:spPr>
          <a:xfrm>
            <a:off x="508000" y="1791543"/>
            <a:ext cx="15367000" cy="355600"/>
          </a:xfrm>
          <a:prstGeom prst="rect">
            <a:avLst/>
          </a:prstGeom>
          <a:noFill/>
          <a:ln/>
        </p:spPr>
        <p:txBody>
          <a:bodyPr wrap="square" lIns="0" tIns="0" rIns="0" bIns="0" rtlCol="0" anchor="ctr"/>
          <a:lstStyle/>
          <a:p>
            <a:pPr>
              <a:lnSpc>
                <a:spcPct val="120000"/>
              </a:lnSpc>
            </a:pPr>
            <a:r>
              <a:rPr lang="en-US" sz="2000" dirty="0">
                <a:solidFill>
                  <a:srgbClr val="E0E0E0">
                    <a:alpha val="70000"/>
                  </a:srgbClr>
                </a:solidFill>
                <a:latin typeface="Sorts Mill Goudy" pitchFamily="34" charset="0"/>
                <a:ea typeface="Sorts Mill Goudy" pitchFamily="34" charset="-122"/>
                <a:cs typeface="Sorts Mill Goudy" pitchFamily="34" charset="-120"/>
              </a:rPr>
              <a:t>Edwin Hubble's system that organized the cosmic zoo</a:t>
            </a:r>
            <a:endParaRPr lang="en-US" sz="1600" dirty="0"/>
          </a:p>
        </p:txBody>
      </p:sp>
      <p:sp>
        <p:nvSpPr>
          <p:cNvPr id="8" name="Shape 5"/>
          <p:cNvSpPr/>
          <p:nvPr/>
        </p:nvSpPr>
        <p:spPr>
          <a:xfrm>
            <a:off x="508000" y="2350343"/>
            <a:ext cx="1219200" cy="50800"/>
          </a:xfrm>
          <a:custGeom>
            <a:avLst/>
            <a:gdLst/>
            <a:ahLst/>
            <a:cxnLst/>
            <a:rect l="l" t="t" r="r" b="b"/>
            <a:pathLst>
              <a:path w="1219200" h="50800">
                <a:moveTo>
                  <a:pt x="0" y="0"/>
                </a:moveTo>
                <a:lnTo>
                  <a:pt x="1219200" y="0"/>
                </a:lnTo>
                <a:lnTo>
                  <a:pt x="1219200" y="50800"/>
                </a:lnTo>
                <a:lnTo>
                  <a:pt x="0" y="50800"/>
                </a:lnTo>
                <a:lnTo>
                  <a:pt x="0" y="0"/>
                </a:lnTo>
                <a:close/>
              </a:path>
            </a:pathLst>
          </a:custGeom>
          <a:solidFill>
            <a:srgbClr val="C0A062"/>
          </a:solidFill>
          <a:ln/>
        </p:spPr>
      </p:sp>
      <p:sp>
        <p:nvSpPr>
          <p:cNvPr id="9" name="Shape 6"/>
          <p:cNvSpPr/>
          <p:nvPr/>
        </p:nvSpPr>
        <p:spPr>
          <a:xfrm>
            <a:off x="511387" y="2607730"/>
            <a:ext cx="4908973" cy="5010573"/>
          </a:xfrm>
          <a:custGeom>
            <a:avLst/>
            <a:gdLst/>
            <a:ahLst/>
            <a:cxnLst/>
            <a:rect l="l" t="t" r="r" b="b"/>
            <a:pathLst>
              <a:path w="4908973" h="5010573">
                <a:moveTo>
                  <a:pt x="152424" y="0"/>
                </a:moveTo>
                <a:lnTo>
                  <a:pt x="4756550" y="0"/>
                </a:lnTo>
                <a:cubicBezTo>
                  <a:pt x="4840731" y="0"/>
                  <a:pt x="4908973" y="68242"/>
                  <a:pt x="4908973" y="152424"/>
                </a:cubicBezTo>
                <a:lnTo>
                  <a:pt x="4908973" y="4858150"/>
                </a:lnTo>
                <a:cubicBezTo>
                  <a:pt x="4908973" y="4942331"/>
                  <a:pt x="4840731" y="5010573"/>
                  <a:pt x="4756550" y="5010573"/>
                </a:cubicBezTo>
                <a:lnTo>
                  <a:pt x="152424" y="5010573"/>
                </a:lnTo>
                <a:cubicBezTo>
                  <a:pt x="68242" y="5010573"/>
                  <a:pt x="0" y="4942331"/>
                  <a:pt x="0" y="4858150"/>
                </a:cubicBezTo>
                <a:lnTo>
                  <a:pt x="0" y="152424"/>
                </a:lnTo>
                <a:cubicBezTo>
                  <a:pt x="0" y="68299"/>
                  <a:pt x="68299" y="0"/>
                  <a:pt x="152424" y="0"/>
                </a:cubicBezTo>
                <a:close/>
              </a:path>
            </a:pathLst>
          </a:custGeom>
          <a:solidFill>
            <a:srgbClr val="1A2A3A">
              <a:alpha val="60000"/>
            </a:srgbClr>
          </a:solidFill>
          <a:ln w="6773">
            <a:solidFill>
              <a:srgbClr val="4A5D6A">
                <a:alpha val="40000"/>
              </a:srgbClr>
            </a:solidFill>
            <a:prstDash val="solid"/>
          </a:ln>
        </p:spPr>
      </p:sp>
      <p:sp>
        <p:nvSpPr>
          <p:cNvPr id="10" name="Shape 7"/>
          <p:cNvSpPr/>
          <p:nvPr/>
        </p:nvSpPr>
        <p:spPr>
          <a:xfrm>
            <a:off x="768773" y="2865115"/>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C0A062"/>
          </a:solidFill>
          <a:ln/>
        </p:spPr>
      </p:sp>
      <p:sp>
        <p:nvSpPr>
          <p:cNvPr id="11" name="Shape 8"/>
          <p:cNvSpPr/>
          <p:nvPr/>
        </p:nvSpPr>
        <p:spPr>
          <a:xfrm>
            <a:off x="1010073" y="3068315"/>
            <a:ext cx="228600" cy="304800"/>
          </a:xfrm>
          <a:custGeom>
            <a:avLst/>
            <a:gdLst/>
            <a:ahLst/>
            <a:cxnLst/>
            <a:rect l="l" t="t" r="r" b="b"/>
            <a:pathLst>
              <a:path w="228600" h="304800">
                <a:moveTo>
                  <a:pt x="0" y="123825"/>
                </a:moveTo>
                <a:cubicBezTo>
                  <a:pt x="0" y="62151"/>
                  <a:pt x="45065" y="11013"/>
                  <a:pt x="104120" y="1548"/>
                </a:cubicBezTo>
                <a:cubicBezTo>
                  <a:pt x="109537" y="714"/>
                  <a:pt x="114300" y="5120"/>
                  <a:pt x="114300" y="10656"/>
                </a:cubicBezTo>
                <a:lnTo>
                  <a:pt x="114300" y="48339"/>
                </a:lnTo>
                <a:cubicBezTo>
                  <a:pt x="114300" y="53340"/>
                  <a:pt x="118170" y="57448"/>
                  <a:pt x="123051" y="58162"/>
                </a:cubicBezTo>
                <a:cubicBezTo>
                  <a:pt x="182761" y="67032"/>
                  <a:pt x="228600" y="118467"/>
                  <a:pt x="228600" y="180618"/>
                </a:cubicBezTo>
                <a:cubicBezTo>
                  <a:pt x="228600" y="242292"/>
                  <a:pt x="183535" y="293430"/>
                  <a:pt x="124480" y="302895"/>
                </a:cubicBezTo>
                <a:cubicBezTo>
                  <a:pt x="119003" y="303788"/>
                  <a:pt x="114300" y="299383"/>
                  <a:pt x="114300" y="293846"/>
                </a:cubicBezTo>
                <a:lnTo>
                  <a:pt x="114300" y="256163"/>
                </a:lnTo>
                <a:cubicBezTo>
                  <a:pt x="114300" y="251162"/>
                  <a:pt x="110430" y="247055"/>
                  <a:pt x="105549" y="246281"/>
                </a:cubicBezTo>
                <a:cubicBezTo>
                  <a:pt x="45839" y="237470"/>
                  <a:pt x="0" y="185976"/>
                  <a:pt x="0" y="123825"/>
                </a:cubicBezTo>
                <a:close/>
                <a:moveTo>
                  <a:pt x="171450" y="152400"/>
                </a:moveTo>
                <a:cubicBezTo>
                  <a:pt x="171450" y="120858"/>
                  <a:pt x="145842" y="95250"/>
                  <a:pt x="114300" y="95250"/>
                </a:cubicBezTo>
                <a:cubicBezTo>
                  <a:pt x="82758" y="95250"/>
                  <a:pt x="57150" y="120858"/>
                  <a:pt x="57150" y="152400"/>
                </a:cubicBezTo>
                <a:cubicBezTo>
                  <a:pt x="57150" y="183942"/>
                  <a:pt x="82758" y="209550"/>
                  <a:pt x="114300" y="209550"/>
                </a:cubicBezTo>
                <a:cubicBezTo>
                  <a:pt x="145842" y="209550"/>
                  <a:pt x="171450" y="183942"/>
                  <a:pt x="171450" y="152400"/>
                </a:cubicBezTo>
                <a:close/>
                <a:moveTo>
                  <a:pt x="114300" y="133350"/>
                </a:moveTo>
                <a:cubicBezTo>
                  <a:pt x="124814" y="133350"/>
                  <a:pt x="133350" y="141886"/>
                  <a:pt x="133350" y="152400"/>
                </a:cubicBezTo>
                <a:cubicBezTo>
                  <a:pt x="133350" y="162914"/>
                  <a:pt x="124814" y="171450"/>
                  <a:pt x="114300" y="171450"/>
                </a:cubicBezTo>
                <a:cubicBezTo>
                  <a:pt x="103786" y="171450"/>
                  <a:pt x="95250" y="162914"/>
                  <a:pt x="95250" y="152400"/>
                </a:cubicBezTo>
                <a:cubicBezTo>
                  <a:pt x="95250" y="141886"/>
                  <a:pt x="103786" y="133350"/>
                  <a:pt x="114300" y="133350"/>
                </a:cubicBezTo>
                <a:close/>
              </a:path>
            </a:pathLst>
          </a:custGeom>
          <a:solidFill>
            <a:srgbClr val="05070A"/>
          </a:solidFill>
          <a:ln/>
        </p:spPr>
      </p:sp>
      <p:sp>
        <p:nvSpPr>
          <p:cNvPr id="12" name="Text 9"/>
          <p:cNvSpPr/>
          <p:nvPr/>
        </p:nvSpPr>
        <p:spPr>
          <a:xfrm>
            <a:off x="1632373" y="3017515"/>
            <a:ext cx="21082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Spiral Galaxies</a:t>
            </a:r>
            <a:endParaRPr lang="en-US" sz="1600" dirty="0"/>
          </a:p>
        </p:txBody>
      </p:sp>
      <p:sp>
        <p:nvSpPr>
          <p:cNvPr id="13" name="Text 10"/>
          <p:cNvSpPr/>
          <p:nvPr/>
        </p:nvSpPr>
        <p:spPr>
          <a:xfrm>
            <a:off x="768773" y="3779515"/>
            <a:ext cx="4495800" cy="1651000"/>
          </a:xfrm>
          <a:prstGeom prst="rect">
            <a:avLst/>
          </a:prstGeom>
          <a:noFill/>
          <a:ln/>
        </p:spPr>
        <p:txBody>
          <a:bodyPr wrap="square" lIns="0" tIns="0" rIns="0" bIns="0" rtlCol="0" anchor="ctr"/>
          <a:lstStyle/>
          <a:p>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Characterized by </a:t>
            </a:r>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rotating spiral arms</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winding outward from a central bulge. These arms are density waves compressing gas and triggering star formation, creating the blue-white glow of young stars.</a:t>
            </a:r>
            <a:endParaRPr lang="en-US" sz="1600" dirty="0"/>
          </a:p>
        </p:txBody>
      </p:sp>
      <p:sp>
        <p:nvSpPr>
          <p:cNvPr id="14" name="Shape 11"/>
          <p:cNvSpPr/>
          <p:nvPr/>
        </p:nvSpPr>
        <p:spPr>
          <a:xfrm>
            <a:off x="768773" y="55829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15" name="Text 12"/>
          <p:cNvSpPr/>
          <p:nvPr/>
        </p:nvSpPr>
        <p:spPr>
          <a:xfrm>
            <a:off x="921173" y="57353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Examples: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Milky Way, Andromeda (M31), Whirlpool Galaxy (M51)</a:t>
            </a:r>
            <a:endParaRPr lang="en-US" sz="1600" dirty="0"/>
          </a:p>
        </p:txBody>
      </p:sp>
      <p:sp>
        <p:nvSpPr>
          <p:cNvPr id="16" name="Shape 13"/>
          <p:cNvSpPr/>
          <p:nvPr/>
        </p:nvSpPr>
        <p:spPr>
          <a:xfrm>
            <a:off x="768773" y="65481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17" name="Text 14"/>
          <p:cNvSpPr/>
          <p:nvPr/>
        </p:nvSpPr>
        <p:spPr>
          <a:xfrm>
            <a:off x="921173" y="67005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Features: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Central bulge, spiral arms, dust lanes, active star formation</a:t>
            </a:r>
            <a:endParaRPr lang="en-US" sz="1600" dirty="0"/>
          </a:p>
        </p:txBody>
      </p:sp>
      <p:sp>
        <p:nvSpPr>
          <p:cNvPr id="18" name="Shape 15"/>
          <p:cNvSpPr/>
          <p:nvPr/>
        </p:nvSpPr>
        <p:spPr>
          <a:xfrm>
            <a:off x="5676054" y="2607730"/>
            <a:ext cx="4908973" cy="5010573"/>
          </a:xfrm>
          <a:custGeom>
            <a:avLst/>
            <a:gdLst/>
            <a:ahLst/>
            <a:cxnLst/>
            <a:rect l="l" t="t" r="r" b="b"/>
            <a:pathLst>
              <a:path w="4908973" h="5010573">
                <a:moveTo>
                  <a:pt x="152424" y="0"/>
                </a:moveTo>
                <a:lnTo>
                  <a:pt x="4756550" y="0"/>
                </a:lnTo>
                <a:cubicBezTo>
                  <a:pt x="4840731" y="0"/>
                  <a:pt x="4908973" y="68242"/>
                  <a:pt x="4908973" y="152424"/>
                </a:cubicBezTo>
                <a:lnTo>
                  <a:pt x="4908973" y="4858150"/>
                </a:lnTo>
                <a:cubicBezTo>
                  <a:pt x="4908973" y="4942331"/>
                  <a:pt x="4840731" y="5010573"/>
                  <a:pt x="4756550" y="5010573"/>
                </a:cubicBezTo>
                <a:lnTo>
                  <a:pt x="152424" y="5010573"/>
                </a:lnTo>
                <a:cubicBezTo>
                  <a:pt x="68242" y="5010573"/>
                  <a:pt x="0" y="4942331"/>
                  <a:pt x="0" y="4858150"/>
                </a:cubicBezTo>
                <a:lnTo>
                  <a:pt x="0" y="152424"/>
                </a:lnTo>
                <a:cubicBezTo>
                  <a:pt x="0" y="68299"/>
                  <a:pt x="68299" y="0"/>
                  <a:pt x="152424" y="0"/>
                </a:cubicBezTo>
                <a:close/>
              </a:path>
            </a:pathLst>
          </a:custGeom>
          <a:solidFill>
            <a:srgbClr val="1A2A3A">
              <a:alpha val="60000"/>
            </a:srgbClr>
          </a:solidFill>
          <a:ln w="6773">
            <a:solidFill>
              <a:srgbClr val="4A5D6A">
                <a:alpha val="40000"/>
              </a:srgbClr>
            </a:solidFill>
            <a:prstDash val="solid"/>
          </a:ln>
        </p:spPr>
      </p:sp>
      <p:sp>
        <p:nvSpPr>
          <p:cNvPr id="19" name="Shape 16"/>
          <p:cNvSpPr/>
          <p:nvPr/>
        </p:nvSpPr>
        <p:spPr>
          <a:xfrm>
            <a:off x="5933440" y="2865115"/>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4A5D6A"/>
          </a:solidFill>
          <a:ln/>
        </p:spPr>
      </p:sp>
      <p:sp>
        <p:nvSpPr>
          <p:cNvPr id="20" name="Shape 17"/>
          <p:cNvSpPr/>
          <p:nvPr/>
        </p:nvSpPr>
        <p:spPr>
          <a:xfrm>
            <a:off x="6136640" y="3068315"/>
            <a:ext cx="304800" cy="304800"/>
          </a:xfrm>
          <a:custGeom>
            <a:avLst/>
            <a:gdLst/>
            <a:ahLst/>
            <a:cxnLst/>
            <a:rect l="l" t="t" r="r" b="b"/>
            <a:pathLst>
              <a:path w="304800" h="304800">
                <a:moveTo>
                  <a:pt x="155436" y="13454"/>
                </a:moveTo>
                <a:cubicBezTo>
                  <a:pt x="102453" y="24170"/>
                  <a:pt x="65842" y="51197"/>
                  <a:pt x="42327" y="87213"/>
                </a:cubicBezTo>
                <a:cubicBezTo>
                  <a:pt x="28456" y="108406"/>
                  <a:pt x="19645" y="132040"/>
                  <a:pt x="14526" y="155972"/>
                </a:cubicBezTo>
                <a:lnTo>
                  <a:pt x="149959" y="291346"/>
                </a:lnTo>
                <a:cubicBezTo>
                  <a:pt x="202942" y="280630"/>
                  <a:pt x="239554" y="253603"/>
                  <a:pt x="263128" y="217587"/>
                </a:cubicBezTo>
                <a:cubicBezTo>
                  <a:pt x="276999" y="196394"/>
                  <a:pt x="285810" y="172760"/>
                  <a:pt x="290929" y="148828"/>
                </a:cubicBezTo>
                <a:lnTo>
                  <a:pt x="155436" y="13454"/>
                </a:lnTo>
                <a:close/>
                <a:moveTo>
                  <a:pt x="295930" y="113526"/>
                </a:moveTo>
                <a:cubicBezTo>
                  <a:pt x="297835" y="88344"/>
                  <a:pt x="296347" y="63937"/>
                  <a:pt x="293072" y="42862"/>
                </a:cubicBezTo>
                <a:cubicBezTo>
                  <a:pt x="290453" y="26313"/>
                  <a:pt x="277118" y="14287"/>
                  <a:pt x="261461" y="12144"/>
                </a:cubicBezTo>
                <a:cubicBezTo>
                  <a:pt x="235863" y="8632"/>
                  <a:pt x="212527" y="7680"/>
                  <a:pt x="191333" y="8930"/>
                </a:cubicBezTo>
                <a:lnTo>
                  <a:pt x="295930" y="113467"/>
                </a:lnTo>
                <a:close/>
                <a:moveTo>
                  <a:pt x="114121" y="295930"/>
                </a:moveTo>
                <a:lnTo>
                  <a:pt x="9465" y="191333"/>
                </a:lnTo>
                <a:cubicBezTo>
                  <a:pt x="7560" y="216515"/>
                  <a:pt x="9049" y="240923"/>
                  <a:pt x="12323" y="261997"/>
                </a:cubicBezTo>
                <a:cubicBezTo>
                  <a:pt x="14942" y="278547"/>
                  <a:pt x="28277" y="290572"/>
                  <a:pt x="43934" y="292715"/>
                </a:cubicBezTo>
                <a:cubicBezTo>
                  <a:pt x="69533" y="296227"/>
                  <a:pt x="92869" y="297180"/>
                  <a:pt x="114062" y="295930"/>
                </a:cubicBezTo>
                <a:close/>
                <a:moveTo>
                  <a:pt x="161627" y="85130"/>
                </a:moveTo>
                <a:cubicBezTo>
                  <a:pt x="167223" y="79534"/>
                  <a:pt x="176272" y="79534"/>
                  <a:pt x="181808" y="85130"/>
                </a:cubicBezTo>
                <a:lnTo>
                  <a:pt x="219908" y="123230"/>
                </a:lnTo>
                <a:cubicBezTo>
                  <a:pt x="225504" y="128826"/>
                  <a:pt x="225504" y="137874"/>
                  <a:pt x="219908" y="143411"/>
                </a:cubicBezTo>
                <a:cubicBezTo>
                  <a:pt x="214313" y="148947"/>
                  <a:pt x="205264" y="149007"/>
                  <a:pt x="199727" y="143411"/>
                </a:cubicBezTo>
                <a:lnTo>
                  <a:pt x="161627" y="105311"/>
                </a:lnTo>
                <a:cubicBezTo>
                  <a:pt x="156031" y="99715"/>
                  <a:pt x="156031" y="90666"/>
                  <a:pt x="161627" y="85130"/>
                </a:cubicBezTo>
                <a:close/>
                <a:moveTo>
                  <a:pt x="123527" y="123230"/>
                </a:moveTo>
                <a:cubicBezTo>
                  <a:pt x="129123" y="117634"/>
                  <a:pt x="138172" y="117634"/>
                  <a:pt x="143708" y="123230"/>
                </a:cubicBezTo>
                <a:lnTo>
                  <a:pt x="181808" y="161330"/>
                </a:lnTo>
                <a:cubicBezTo>
                  <a:pt x="187404" y="166926"/>
                  <a:pt x="187404" y="175974"/>
                  <a:pt x="181808" y="181511"/>
                </a:cubicBezTo>
                <a:cubicBezTo>
                  <a:pt x="176212" y="187047"/>
                  <a:pt x="167164" y="187107"/>
                  <a:pt x="161627" y="181511"/>
                </a:cubicBezTo>
                <a:lnTo>
                  <a:pt x="123527" y="143411"/>
                </a:lnTo>
                <a:cubicBezTo>
                  <a:pt x="117931" y="137815"/>
                  <a:pt x="117931" y="128766"/>
                  <a:pt x="123527" y="123230"/>
                </a:cubicBezTo>
                <a:close/>
                <a:moveTo>
                  <a:pt x="85427" y="161330"/>
                </a:moveTo>
                <a:cubicBezTo>
                  <a:pt x="91023" y="155734"/>
                  <a:pt x="100072" y="155734"/>
                  <a:pt x="105608" y="161330"/>
                </a:cubicBezTo>
                <a:lnTo>
                  <a:pt x="143708" y="199430"/>
                </a:lnTo>
                <a:cubicBezTo>
                  <a:pt x="149304" y="205026"/>
                  <a:pt x="149304" y="214074"/>
                  <a:pt x="143708" y="219611"/>
                </a:cubicBezTo>
                <a:cubicBezTo>
                  <a:pt x="138113" y="225147"/>
                  <a:pt x="129064" y="225207"/>
                  <a:pt x="123527" y="219611"/>
                </a:cubicBezTo>
                <a:lnTo>
                  <a:pt x="85427" y="181511"/>
                </a:lnTo>
                <a:cubicBezTo>
                  <a:pt x="79831" y="175915"/>
                  <a:pt x="79831" y="166866"/>
                  <a:pt x="85427" y="161330"/>
                </a:cubicBezTo>
                <a:close/>
              </a:path>
            </a:pathLst>
          </a:custGeom>
          <a:solidFill>
            <a:srgbClr val="E0E0E0"/>
          </a:solidFill>
          <a:ln/>
        </p:spPr>
      </p:sp>
      <p:sp>
        <p:nvSpPr>
          <p:cNvPr id="21" name="Text 18"/>
          <p:cNvSpPr/>
          <p:nvPr/>
        </p:nvSpPr>
        <p:spPr>
          <a:xfrm>
            <a:off x="6797040" y="3017515"/>
            <a:ext cx="24892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Elliptical Galaxies</a:t>
            </a:r>
            <a:endParaRPr lang="en-US" sz="1600" dirty="0"/>
          </a:p>
        </p:txBody>
      </p:sp>
      <p:sp>
        <p:nvSpPr>
          <p:cNvPr id="22" name="Text 19"/>
          <p:cNvSpPr/>
          <p:nvPr/>
        </p:nvSpPr>
        <p:spPr>
          <a:xfrm>
            <a:off x="5933440" y="3779515"/>
            <a:ext cx="4495800" cy="1320800"/>
          </a:xfrm>
          <a:prstGeom prst="rect">
            <a:avLst/>
          </a:prstGeom>
          <a:noFill/>
          <a:ln/>
        </p:spPr>
        <p:txBody>
          <a:bodyPr wrap="square" lIns="0" tIns="0" rIns="0" bIns="0" rtlCol="0" anchor="ctr"/>
          <a:lstStyle/>
          <a:p>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Football to spherical shapes</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ranging from nearly circular (E0) to highly elongated (E7). These are "red and dead" galaxies dominated by old, cool stars with little gas or dust for new star formation.</a:t>
            </a:r>
            <a:endParaRPr lang="en-US" sz="1600" dirty="0"/>
          </a:p>
        </p:txBody>
      </p:sp>
      <p:sp>
        <p:nvSpPr>
          <p:cNvPr id="23" name="Shape 20"/>
          <p:cNvSpPr/>
          <p:nvPr/>
        </p:nvSpPr>
        <p:spPr>
          <a:xfrm>
            <a:off x="5933440" y="52527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24" name="Text 21"/>
          <p:cNvSpPr/>
          <p:nvPr/>
        </p:nvSpPr>
        <p:spPr>
          <a:xfrm>
            <a:off x="6085840" y="54051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Examples: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M87 (home of first imaged black hole), M49, IC 1101 (largest known)</a:t>
            </a:r>
            <a:endParaRPr lang="en-US" sz="1600" dirty="0"/>
          </a:p>
        </p:txBody>
      </p:sp>
      <p:sp>
        <p:nvSpPr>
          <p:cNvPr id="25" name="Shape 22"/>
          <p:cNvSpPr/>
          <p:nvPr/>
        </p:nvSpPr>
        <p:spPr>
          <a:xfrm>
            <a:off x="5933440" y="62179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26" name="Text 23"/>
          <p:cNvSpPr/>
          <p:nvPr/>
        </p:nvSpPr>
        <p:spPr>
          <a:xfrm>
            <a:off x="6085840" y="63703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Features: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Smooth, featureless, old stellar populations, little star formation</a:t>
            </a:r>
            <a:endParaRPr lang="en-US" sz="1600" dirty="0"/>
          </a:p>
        </p:txBody>
      </p:sp>
      <p:sp>
        <p:nvSpPr>
          <p:cNvPr id="27" name="Shape 24"/>
          <p:cNvSpPr/>
          <p:nvPr/>
        </p:nvSpPr>
        <p:spPr>
          <a:xfrm>
            <a:off x="10840721" y="2607730"/>
            <a:ext cx="4908973" cy="5010573"/>
          </a:xfrm>
          <a:custGeom>
            <a:avLst/>
            <a:gdLst/>
            <a:ahLst/>
            <a:cxnLst/>
            <a:rect l="l" t="t" r="r" b="b"/>
            <a:pathLst>
              <a:path w="4908973" h="5010573">
                <a:moveTo>
                  <a:pt x="152424" y="0"/>
                </a:moveTo>
                <a:lnTo>
                  <a:pt x="4756550" y="0"/>
                </a:lnTo>
                <a:cubicBezTo>
                  <a:pt x="4840731" y="0"/>
                  <a:pt x="4908973" y="68242"/>
                  <a:pt x="4908973" y="152424"/>
                </a:cubicBezTo>
                <a:lnTo>
                  <a:pt x="4908973" y="4858150"/>
                </a:lnTo>
                <a:cubicBezTo>
                  <a:pt x="4908973" y="4942331"/>
                  <a:pt x="4840731" y="5010573"/>
                  <a:pt x="4756550" y="5010573"/>
                </a:cubicBezTo>
                <a:lnTo>
                  <a:pt x="152424" y="5010573"/>
                </a:lnTo>
                <a:cubicBezTo>
                  <a:pt x="68242" y="5010573"/>
                  <a:pt x="0" y="4942331"/>
                  <a:pt x="0" y="4858150"/>
                </a:cubicBezTo>
                <a:lnTo>
                  <a:pt x="0" y="152424"/>
                </a:lnTo>
                <a:cubicBezTo>
                  <a:pt x="0" y="68299"/>
                  <a:pt x="68299" y="0"/>
                  <a:pt x="152424" y="0"/>
                </a:cubicBezTo>
                <a:close/>
              </a:path>
            </a:pathLst>
          </a:custGeom>
          <a:solidFill>
            <a:srgbClr val="1A2A3A">
              <a:alpha val="60000"/>
            </a:srgbClr>
          </a:solidFill>
          <a:ln w="6773">
            <a:solidFill>
              <a:srgbClr val="4A5D6A">
                <a:alpha val="40000"/>
              </a:srgbClr>
            </a:solidFill>
            <a:prstDash val="solid"/>
          </a:ln>
        </p:spPr>
      </p:sp>
      <p:sp>
        <p:nvSpPr>
          <p:cNvPr id="28" name="Shape 25"/>
          <p:cNvSpPr/>
          <p:nvPr/>
        </p:nvSpPr>
        <p:spPr>
          <a:xfrm>
            <a:off x="11098107" y="2865115"/>
            <a:ext cx="711200" cy="711200"/>
          </a:xfrm>
          <a:custGeom>
            <a:avLst/>
            <a:gdLst/>
            <a:ahLst/>
            <a:cxnLst/>
            <a:rect l="l" t="t" r="r" b="b"/>
            <a:pathLst>
              <a:path w="711200" h="711200">
                <a:moveTo>
                  <a:pt x="355600" y="0"/>
                </a:moveTo>
                <a:lnTo>
                  <a:pt x="355600" y="0"/>
                </a:lnTo>
                <a:cubicBezTo>
                  <a:pt x="551861" y="0"/>
                  <a:pt x="711200" y="159339"/>
                  <a:pt x="711200" y="355600"/>
                </a:cubicBezTo>
                <a:lnTo>
                  <a:pt x="711200" y="355600"/>
                </a:lnTo>
                <a:cubicBezTo>
                  <a:pt x="711200" y="551861"/>
                  <a:pt x="551861" y="711200"/>
                  <a:pt x="355600" y="711200"/>
                </a:cubicBezTo>
                <a:lnTo>
                  <a:pt x="355600" y="711200"/>
                </a:lnTo>
                <a:cubicBezTo>
                  <a:pt x="159339" y="711200"/>
                  <a:pt x="0" y="551861"/>
                  <a:pt x="0" y="355600"/>
                </a:cubicBezTo>
                <a:lnTo>
                  <a:pt x="0" y="355600"/>
                </a:lnTo>
                <a:cubicBezTo>
                  <a:pt x="0" y="159339"/>
                  <a:pt x="159339" y="0"/>
                  <a:pt x="355600" y="0"/>
                </a:cubicBezTo>
                <a:close/>
              </a:path>
            </a:pathLst>
          </a:custGeom>
          <a:solidFill>
            <a:srgbClr val="E0E0E0"/>
          </a:solidFill>
          <a:ln/>
        </p:spPr>
      </p:sp>
      <p:sp>
        <p:nvSpPr>
          <p:cNvPr id="29" name="Shape 26"/>
          <p:cNvSpPr/>
          <p:nvPr/>
        </p:nvSpPr>
        <p:spPr>
          <a:xfrm>
            <a:off x="11282257" y="3068315"/>
            <a:ext cx="342900" cy="304800"/>
          </a:xfrm>
          <a:custGeom>
            <a:avLst/>
            <a:gdLst/>
            <a:ahLst/>
            <a:cxnLst/>
            <a:rect l="l" t="t" r="r" b="b"/>
            <a:pathLst>
              <a:path w="342900" h="304800">
                <a:moveTo>
                  <a:pt x="0" y="200025"/>
                </a:moveTo>
                <a:cubicBezTo>
                  <a:pt x="0" y="247352"/>
                  <a:pt x="38398" y="285750"/>
                  <a:pt x="85725" y="285750"/>
                </a:cubicBezTo>
                <a:lnTo>
                  <a:pt x="266700" y="285750"/>
                </a:lnTo>
                <a:cubicBezTo>
                  <a:pt x="308789" y="285750"/>
                  <a:pt x="342900" y="251639"/>
                  <a:pt x="342900" y="209550"/>
                </a:cubicBezTo>
                <a:cubicBezTo>
                  <a:pt x="342900" y="178832"/>
                  <a:pt x="324743" y="152340"/>
                  <a:pt x="298549" y="140315"/>
                </a:cubicBezTo>
                <a:cubicBezTo>
                  <a:pt x="302538" y="132517"/>
                  <a:pt x="304800" y="123646"/>
                  <a:pt x="304800" y="114300"/>
                </a:cubicBezTo>
                <a:cubicBezTo>
                  <a:pt x="304800" y="82748"/>
                  <a:pt x="279202" y="57150"/>
                  <a:pt x="247650" y="57150"/>
                </a:cubicBezTo>
                <a:cubicBezTo>
                  <a:pt x="237113" y="57150"/>
                  <a:pt x="227290" y="60007"/>
                  <a:pt x="218837" y="64949"/>
                </a:cubicBezTo>
                <a:cubicBezTo>
                  <a:pt x="204490" y="37683"/>
                  <a:pt x="175855" y="19050"/>
                  <a:pt x="142875" y="19050"/>
                </a:cubicBezTo>
                <a:cubicBezTo>
                  <a:pt x="95548" y="19050"/>
                  <a:pt x="57150" y="57448"/>
                  <a:pt x="57150" y="104775"/>
                </a:cubicBezTo>
                <a:cubicBezTo>
                  <a:pt x="57150" y="109537"/>
                  <a:pt x="57567" y="114240"/>
                  <a:pt x="58281" y="118765"/>
                </a:cubicBezTo>
                <a:cubicBezTo>
                  <a:pt x="24408" y="130195"/>
                  <a:pt x="0" y="162282"/>
                  <a:pt x="0" y="200025"/>
                </a:cubicBezTo>
                <a:close/>
              </a:path>
            </a:pathLst>
          </a:custGeom>
          <a:solidFill>
            <a:srgbClr val="05070A"/>
          </a:solidFill>
          <a:ln/>
        </p:spPr>
      </p:sp>
      <p:sp>
        <p:nvSpPr>
          <p:cNvPr id="30" name="Text 27"/>
          <p:cNvSpPr/>
          <p:nvPr/>
        </p:nvSpPr>
        <p:spPr>
          <a:xfrm>
            <a:off x="11961707" y="3017515"/>
            <a:ext cx="2476500" cy="406400"/>
          </a:xfrm>
          <a:prstGeom prst="rect">
            <a:avLst/>
          </a:prstGeom>
          <a:noFill/>
          <a:ln/>
        </p:spPr>
        <p:txBody>
          <a:bodyPr wrap="square" lIns="0" tIns="0" rIns="0" bIns="0" rtlCol="0" anchor="ctr"/>
          <a:lstStyle/>
          <a:p>
            <a:pPr>
              <a:lnSpc>
                <a:spcPct val="110000"/>
              </a:lnSpc>
            </a:pPr>
            <a:r>
              <a:rPr lang="en-US" sz="2400" b="1" dirty="0">
                <a:solidFill>
                  <a:srgbClr val="E0E0E0"/>
                </a:solidFill>
                <a:latin typeface="Liter" pitchFamily="34" charset="0"/>
                <a:ea typeface="Liter" pitchFamily="34" charset="-122"/>
                <a:cs typeface="Liter" pitchFamily="34" charset="-120"/>
              </a:rPr>
              <a:t>Irregular Galaxies</a:t>
            </a:r>
            <a:endParaRPr lang="en-US" sz="1600" dirty="0"/>
          </a:p>
        </p:txBody>
      </p:sp>
      <p:sp>
        <p:nvSpPr>
          <p:cNvPr id="31" name="Text 28"/>
          <p:cNvSpPr/>
          <p:nvPr/>
        </p:nvSpPr>
        <p:spPr>
          <a:xfrm>
            <a:off x="11098107" y="3779515"/>
            <a:ext cx="4495800" cy="1651000"/>
          </a:xfrm>
          <a:prstGeom prst="rect">
            <a:avLst/>
          </a:prstGeom>
          <a:noFill/>
          <a:ln/>
        </p:spPr>
        <p:txBody>
          <a:bodyPr wrap="square" lIns="0" tIns="0" rIns="0" bIns="0" rtlCol="0" anchor="ctr"/>
          <a:lstStyle/>
          <a:p>
            <a:pPr>
              <a:lnSpc>
                <a:spcPct val="140000"/>
              </a:lnSpc>
            </a:pPr>
            <a:r>
              <a:rPr lang="en-US" sz="1600" b="1" dirty="0">
                <a:solidFill>
                  <a:srgbClr val="C0A062"/>
                </a:solidFill>
                <a:latin typeface="Sorts Mill Goudy" pitchFamily="34" charset="0"/>
                <a:ea typeface="Sorts Mill Goudy" pitchFamily="34" charset="-122"/>
                <a:cs typeface="Sorts Mill Goudy" pitchFamily="34" charset="-120"/>
              </a:rPr>
              <a:t>Chaotic, shapeless structures</a:t>
            </a:r>
            <a:pPr>
              <a:lnSpc>
                <a:spcPct val="140000"/>
              </a:lnSpc>
            </a:pPr>
            <a:r>
              <a:rPr lang="en-US" sz="1600" dirty="0">
                <a:solidFill>
                  <a:srgbClr val="E0E0E0">
                    <a:alpha val="85000"/>
                  </a:srgbClr>
                </a:solidFill>
                <a:latin typeface="Sorts Mill Goudy" pitchFamily="34" charset="0"/>
                <a:ea typeface="Sorts Mill Goudy" pitchFamily="34" charset="-122"/>
                <a:cs typeface="Sorts Mill Goudy" pitchFamily="34" charset="-120"/>
              </a:rPr>
              <a:t> lacking defined spiral or elliptical forms. Often rich in gas and dust with vigorous star formation. Many result from gravitational interactions or mergers between galaxies.</a:t>
            </a:r>
            <a:endParaRPr lang="en-US" sz="1600" dirty="0"/>
          </a:p>
        </p:txBody>
      </p:sp>
      <p:sp>
        <p:nvSpPr>
          <p:cNvPr id="32" name="Shape 29"/>
          <p:cNvSpPr/>
          <p:nvPr/>
        </p:nvSpPr>
        <p:spPr>
          <a:xfrm>
            <a:off x="11098107" y="55829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33" name="Text 30"/>
          <p:cNvSpPr/>
          <p:nvPr/>
        </p:nvSpPr>
        <p:spPr>
          <a:xfrm>
            <a:off x="11250507" y="57353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Examples: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Large &amp; Small Magellanic Clouds, NGC 1427A</a:t>
            </a:r>
            <a:endParaRPr lang="en-US" sz="1600" dirty="0"/>
          </a:p>
        </p:txBody>
      </p:sp>
      <p:sp>
        <p:nvSpPr>
          <p:cNvPr id="34" name="Shape 31"/>
          <p:cNvSpPr/>
          <p:nvPr/>
        </p:nvSpPr>
        <p:spPr>
          <a:xfrm>
            <a:off x="11098107" y="6548115"/>
            <a:ext cx="4394200" cy="812800"/>
          </a:xfrm>
          <a:custGeom>
            <a:avLst/>
            <a:gdLst/>
            <a:ahLst/>
            <a:cxnLst/>
            <a:rect l="l" t="t" r="r" b="b"/>
            <a:pathLst>
              <a:path w="4394200" h="812800">
                <a:moveTo>
                  <a:pt x="101600" y="0"/>
                </a:moveTo>
                <a:lnTo>
                  <a:pt x="4292600" y="0"/>
                </a:lnTo>
                <a:cubicBezTo>
                  <a:pt x="4348675" y="0"/>
                  <a:pt x="4394200" y="45525"/>
                  <a:pt x="4394200" y="101600"/>
                </a:cubicBezTo>
                <a:lnTo>
                  <a:pt x="4394200" y="711200"/>
                </a:lnTo>
                <a:cubicBezTo>
                  <a:pt x="4394200" y="767275"/>
                  <a:pt x="4348675" y="812800"/>
                  <a:pt x="4292600" y="812800"/>
                </a:cubicBezTo>
                <a:lnTo>
                  <a:pt x="101600" y="812800"/>
                </a:lnTo>
                <a:cubicBezTo>
                  <a:pt x="45525" y="812800"/>
                  <a:pt x="0" y="767275"/>
                  <a:pt x="0" y="711200"/>
                </a:cubicBezTo>
                <a:lnTo>
                  <a:pt x="0" y="101600"/>
                </a:lnTo>
                <a:cubicBezTo>
                  <a:pt x="0" y="45525"/>
                  <a:pt x="45525" y="0"/>
                  <a:pt x="101600" y="0"/>
                </a:cubicBezTo>
                <a:close/>
              </a:path>
            </a:pathLst>
          </a:custGeom>
          <a:solidFill>
            <a:srgbClr val="05070A">
              <a:alpha val="50196"/>
            </a:srgbClr>
          </a:solidFill>
          <a:ln/>
        </p:spPr>
      </p:sp>
      <p:sp>
        <p:nvSpPr>
          <p:cNvPr id="35" name="Text 32"/>
          <p:cNvSpPr/>
          <p:nvPr/>
        </p:nvSpPr>
        <p:spPr>
          <a:xfrm>
            <a:off x="11250507" y="6700515"/>
            <a:ext cx="4178300" cy="508000"/>
          </a:xfrm>
          <a:prstGeom prst="rect">
            <a:avLst/>
          </a:prstGeom>
          <a:noFill/>
          <a:ln/>
        </p:spPr>
        <p:txBody>
          <a:bodyPr wrap="square" lIns="0" tIns="0" rIns="0" bIns="0" rtlCol="0" anchor="ctr"/>
          <a:lstStyle/>
          <a:p>
            <a:pPr>
              <a:lnSpc>
                <a:spcPct val="120000"/>
              </a:lnSpc>
            </a:pPr>
            <a:r>
              <a:rPr lang="en-US" sz="1400" b="1" dirty="0">
                <a:solidFill>
                  <a:srgbClr val="C0A062"/>
                </a:solidFill>
                <a:latin typeface="Quattrocento Sans" pitchFamily="34" charset="0"/>
                <a:ea typeface="Quattrocento Sans" pitchFamily="34" charset="-122"/>
                <a:cs typeface="Quattrocento Sans" pitchFamily="34" charset="-120"/>
              </a:rPr>
              <a:t>Features:</a:t>
            </a:r>
            <a:pPr>
              <a:lnSpc>
                <a:spcPct val="120000"/>
              </a:lnSpc>
            </a:pPr>
            <a:r>
              <a:rPr lang="en-US" sz="1400" dirty="0">
                <a:solidFill>
                  <a:srgbClr val="E0E0E0">
                    <a:alpha val="80000"/>
                  </a:srgbClr>
                </a:solidFill>
                <a:latin typeface="Quattrocento Sans" pitchFamily="34" charset="0"/>
                <a:ea typeface="Quattrocento Sans" pitchFamily="34" charset="-122"/>
                <a:cs typeface="Quattrocento Sans" pitchFamily="34" charset="-120"/>
              </a:rPr>
              <a:t> No symmetry, chaotic structure, often very active star formation</a:t>
            </a:r>
            <a:endParaRPr lang="en-US" sz="1600" dirty="0"/>
          </a:p>
        </p:txBody>
      </p:sp>
      <p:sp>
        <p:nvSpPr>
          <p:cNvPr id="36" name="Shape 33"/>
          <p:cNvSpPr/>
          <p:nvPr/>
        </p:nvSpPr>
        <p:spPr>
          <a:xfrm>
            <a:off x="511387" y="7828280"/>
            <a:ext cx="15234073" cy="1073573"/>
          </a:xfrm>
          <a:custGeom>
            <a:avLst/>
            <a:gdLst/>
            <a:ahLst/>
            <a:cxnLst/>
            <a:rect l="l" t="t" r="r" b="b"/>
            <a:pathLst>
              <a:path w="15234073" h="1073573">
                <a:moveTo>
                  <a:pt x="152404" y="0"/>
                </a:moveTo>
                <a:lnTo>
                  <a:pt x="15081669" y="0"/>
                </a:lnTo>
                <a:cubicBezTo>
                  <a:pt x="15165840" y="0"/>
                  <a:pt x="15234073" y="68234"/>
                  <a:pt x="15234073" y="152404"/>
                </a:cubicBezTo>
                <a:lnTo>
                  <a:pt x="15234073" y="921169"/>
                </a:lnTo>
                <a:cubicBezTo>
                  <a:pt x="15234073" y="1005340"/>
                  <a:pt x="15165840" y="1073573"/>
                  <a:pt x="15081669" y="1073573"/>
                </a:cubicBezTo>
                <a:lnTo>
                  <a:pt x="152404" y="1073573"/>
                </a:lnTo>
                <a:cubicBezTo>
                  <a:pt x="68234" y="1073573"/>
                  <a:pt x="0" y="1005340"/>
                  <a:pt x="0" y="921169"/>
                </a:cubicBezTo>
                <a:lnTo>
                  <a:pt x="0" y="152404"/>
                </a:lnTo>
                <a:cubicBezTo>
                  <a:pt x="0" y="68290"/>
                  <a:pt x="68290" y="0"/>
                  <a:pt x="152404" y="0"/>
                </a:cubicBezTo>
                <a:close/>
              </a:path>
            </a:pathLst>
          </a:custGeom>
          <a:solidFill>
            <a:srgbClr val="1A2A3A">
              <a:alpha val="60000"/>
            </a:srgbClr>
          </a:solidFill>
          <a:ln w="6773">
            <a:solidFill>
              <a:srgbClr val="C0A062">
                <a:alpha val="40000"/>
              </a:srgbClr>
            </a:solidFill>
            <a:prstDash val="solid"/>
          </a:ln>
        </p:spPr>
      </p:sp>
      <p:sp>
        <p:nvSpPr>
          <p:cNvPr id="37" name="Shape 34"/>
          <p:cNvSpPr/>
          <p:nvPr/>
        </p:nvSpPr>
        <p:spPr>
          <a:xfrm>
            <a:off x="756073" y="8212665"/>
            <a:ext cx="304800" cy="304800"/>
          </a:xfrm>
          <a:custGeom>
            <a:avLst/>
            <a:gdLst/>
            <a:ahLst/>
            <a:cxnLst/>
            <a:rect l="l" t="t" r="r" b="b"/>
            <a:pathLst>
              <a:path w="304800" h="304800">
                <a:moveTo>
                  <a:pt x="152400" y="304800"/>
                </a:moveTo>
                <a:cubicBezTo>
                  <a:pt x="236512" y="304800"/>
                  <a:pt x="304800" y="236512"/>
                  <a:pt x="304800" y="152400"/>
                </a:cubicBezTo>
                <a:cubicBezTo>
                  <a:pt x="304800" y="68288"/>
                  <a:pt x="236512" y="0"/>
                  <a:pt x="152400" y="0"/>
                </a:cubicBezTo>
                <a:cubicBezTo>
                  <a:pt x="68288" y="0"/>
                  <a:pt x="0" y="68288"/>
                  <a:pt x="0" y="152400"/>
                </a:cubicBezTo>
                <a:cubicBezTo>
                  <a:pt x="0" y="236512"/>
                  <a:pt x="68288" y="304800"/>
                  <a:pt x="152400" y="304800"/>
                </a:cubicBezTo>
                <a:close/>
                <a:moveTo>
                  <a:pt x="133350" y="95250"/>
                </a:moveTo>
                <a:cubicBezTo>
                  <a:pt x="133350" y="84736"/>
                  <a:pt x="141886" y="76200"/>
                  <a:pt x="152400" y="76200"/>
                </a:cubicBezTo>
                <a:cubicBezTo>
                  <a:pt x="162914" y="76200"/>
                  <a:pt x="171450" y="84736"/>
                  <a:pt x="171450" y="95250"/>
                </a:cubicBezTo>
                <a:cubicBezTo>
                  <a:pt x="171450" y="105764"/>
                  <a:pt x="162914" y="114300"/>
                  <a:pt x="152400" y="114300"/>
                </a:cubicBezTo>
                <a:cubicBezTo>
                  <a:pt x="141886" y="114300"/>
                  <a:pt x="133350" y="105764"/>
                  <a:pt x="133350" y="95250"/>
                </a:cubicBezTo>
                <a:close/>
                <a:moveTo>
                  <a:pt x="128588" y="133350"/>
                </a:moveTo>
                <a:lnTo>
                  <a:pt x="157163" y="133350"/>
                </a:lnTo>
                <a:cubicBezTo>
                  <a:pt x="165080" y="133350"/>
                  <a:pt x="171450" y="139720"/>
                  <a:pt x="171450" y="147638"/>
                </a:cubicBezTo>
                <a:lnTo>
                  <a:pt x="171450" y="200025"/>
                </a:lnTo>
                <a:lnTo>
                  <a:pt x="176212" y="200025"/>
                </a:lnTo>
                <a:cubicBezTo>
                  <a:pt x="184130" y="200025"/>
                  <a:pt x="190500" y="206395"/>
                  <a:pt x="190500" y="214313"/>
                </a:cubicBezTo>
                <a:cubicBezTo>
                  <a:pt x="190500" y="222230"/>
                  <a:pt x="184130" y="228600"/>
                  <a:pt x="176212" y="228600"/>
                </a:cubicBezTo>
                <a:lnTo>
                  <a:pt x="128588" y="228600"/>
                </a:lnTo>
                <a:cubicBezTo>
                  <a:pt x="120670" y="228600"/>
                  <a:pt x="114300" y="222230"/>
                  <a:pt x="114300" y="214313"/>
                </a:cubicBezTo>
                <a:cubicBezTo>
                  <a:pt x="114300" y="206395"/>
                  <a:pt x="120670" y="200025"/>
                  <a:pt x="128588" y="200025"/>
                </a:cubicBezTo>
                <a:lnTo>
                  <a:pt x="142875" y="200025"/>
                </a:lnTo>
                <a:lnTo>
                  <a:pt x="142875" y="161925"/>
                </a:lnTo>
                <a:lnTo>
                  <a:pt x="128588" y="161925"/>
                </a:lnTo>
                <a:cubicBezTo>
                  <a:pt x="120670" y="161925"/>
                  <a:pt x="114300" y="155555"/>
                  <a:pt x="114300" y="147638"/>
                </a:cubicBezTo>
                <a:cubicBezTo>
                  <a:pt x="114300" y="139720"/>
                  <a:pt x="120670" y="133350"/>
                  <a:pt x="128588" y="133350"/>
                </a:cubicBezTo>
                <a:close/>
              </a:path>
            </a:pathLst>
          </a:custGeom>
          <a:solidFill>
            <a:srgbClr val="C0A062"/>
          </a:solidFill>
          <a:ln/>
        </p:spPr>
      </p:sp>
      <p:sp>
        <p:nvSpPr>
          <p:cNvPr id="38" name="Text 35"/>
          <p:cNvSpPr/>
          <p:nvPr/>
        </p:nvSpPr>
        <p:spPr>
          <a:xfrm>
            <a:off x="1302173" y="8034865"/>
            <a:ext cx="14338300" cy="660400"/>
          </a:xfrm>
          <a:prstGeom prst="rect">
            <a:avLst/>
          </a:prstGeom>
          <a:noFill/>
          <a:ln/>
        </p:spPr>
        <p:txBody>
          <a:bodyPr wrap="square" lIns="0" tIns="0" rIns="0" bIns="0" rtlCol="0" anchor="ctr"/>
          <a:lstStyle/>
          <a:p>
            <a:pPr>
              <a:lnSpc>
                <a:spcPct val="140000"/>
              </a:lnSpc>
            </a:pPr>
            <a:r>
              <a:rPr lang="en-US" sz="1600" b="1" dirty="0">
                <a:solidFill>
                  <a:srgbClr val="E0E0E0">
                    <a:alpha val="90000"/>
                  </a:srgbClr>
                </a:solidFill>
                <a:latin typeface="Sorts Mill Goudy" pitchFamily="34" charset="0"/>
                <a:ea typeface="Sorts Mill Goudy" pitchFamily="34" charset="-122"/>
                <a:cs typeface="Sorts Mill Goudy" pitchFamily="34" charset="-120"/>
              </a:rPr>
              <a:t>The Hubble Tuning Fork:</a:t>
            </a:r>
            <a:pPr>
              <a:lnSpc>
                <a:spcPct val="140000"/>
              </a:lnSpc>
            </a:pPr>
            <a:r>
              <a:rPr lang="en-US" sz="1600" dirty="0">
                <a:solidFill>
                  <a:srgbClr val="E0E0E0">
                    <a:alpha val="90000"/>
                  </a:srgbClr>
                </a:solidFill>
                <a:latin typeface="Sorts Mill Goudy" pitchFamily="34" charset="0"/>
                <a:ea typeface="Sorts Mill Goudy" pitchFamily="34" charset="-122"/>
                <a:cs typeface="Sorts Mill Goudy" pitchFamily="34" charset="-120"/>
              </a:rPr>
              <a:t> Edwin Hubble's 1926 classification scheme organized galaxies by shape, revealing an evolutionary sequence. While we now know galaxies evolve through mergers rather than simple aging, his system remains fundamental to astronomy.</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5070A"/>
        </a:solidFill>
      </p:bgPr>
    </p:bg>
    <p:spTree>
      <p:nvGrpSpPr>
        <p:cNvPr id="1" name=""/>
        <p:cNvGrpSpPr/>
        <p:nvPr/>
      </p:nvGrpSpPr>
      <p:grpSpPr>
        <a:xfrm>
          <a:off x="0" y="0"/>
          <a:ext cx="0" cy="0"/>
          <a:chOff x="0" y="0"/>
          <a:chExt cx="0" cy="0"/>
        </a:xfrm>
      </p:grpSpPr>
      <p:pic>
        <p:nvPicPr>
          <p:cNvPr id="2" name="Image 0" descr="https://kimi-web-img.moonshot.cn/img/d2pn8kiwq2w21t.cloudfront.net/b36828fb2c18caab16177a031ff770d94e73eef3.jpg">    </p:cNvPr>
          <p:cNvPicPr>
            <a:picLocks noChangeAspect="1"/>
          </p:cNvPicPr>
          <p:nvPr/>
        </p:nvPicPr>
        <p:blipFill>
          <a:blip r:embed="rId1">
            <a:alphaModFix amt="60000"/>
          </a:blip>
          <a:srcRect l="0" r="0" t="21875" b="21875"/>
          <a:stretch/>
        </p:blipFill>
        <p:spPr>
          <a:xfrm>
            <a:off x="0" y="0"/>
            <a:ext cx="16256000" cy="9144000"/>
          </a:xfrm>
          <a:prstGeom prst="roundRect">
            <a:avLst>
              <a:gd name="adj" fmla="val 0"/>
            </a:avLst>
          </a:prstGeom>
        </p:spPr>
      </p:pic>
      <p:sp>
        <p:nvSpPr>
          <p:cNvPr id="3" name="Shape 0"/>
          <p:cNvSpPr/>
          <p:nvPr/>
        </p:nvSpPr>
        <p:spPr>
          <a:xfrm>
            <a:off x="0" y="0"/>
            <a:ext cx="16256000" cy="9144000"/>
          </a:xfrm>
          <a:custGeom>
            <a:avLst/>
            <a:gdLst/>
            <a:ahLst/>
            <a:cxnLst/>
            <a:rect l="l" t="t" r="r" b="b"/>
            <a:pathLst>
              <a:path w="16256000" h="9144000">
                <a:moveTo>
                  <a:pt x="0" y="0"/>
                </a:moveTo>
                <a:lnTo>
                  <a:pt x="16256000" y="0"/>
                </a:lnTo>
                <a:lnTo>
                  <a:pt x="16256000" y="9144000"/>
                </a:lnTo>
                <a:lnTo>
                  <a:pt x="0" y="9144000"/>
                </a:lnTo>
                <a:lnTo>
                  <a:pt x="0" y="0"/>
                </a:lnTo>
                <a:close/>
              </a:path>
            </a:pathLst>
          </a:custGeom>
          <a:gradFill rotWithShape="1" flip="none">
            <a:gsLst>
              <a:gs pos="0">
                <a:srgbClr val="05070A">
                  <a:alpha val="95000"/>
                </a:srgbClr>
              </a:gs>
              <a:gs pos="50000">
                <a:srgbClr val="05070A">
                  <a:alpha val="60000"/>
                </a:srgbClr>
              </a:gs>
              <a:gs pos="100000">
                <a:srgbClr val="000000">
                  <a:alpha val="0"/>
                </a:srgbClr>
              </a:gs>
            </a:gsLst>
            <a:lin ang="16200000" scaled="1"/>
          </a:gradFill>
          <a:ln/>
        </p:spPr>
      </p:sp>
      <p:sp>
        <p:nvSpPr>
          <p:cNvPr id="4" name="Shape 1"/>
          <p:cNvSpPr/>
          <p:nvPr/>
        </p:nvSpPr>
        <p:spPr>
          <a:xfrm>
            <a:off x="511387" y="1037587"/>
            <a:ext cx="2864273" cy="463973"/>
          </a:xfrm>
          <a:custGeom>
            <a:avLst/>
            <a:gdLst/>
            <a:ahLst/>
            <a:cxnLst/>
            <a:rect l="l" t="t" r="r" b="b"/>
            <a:pathLst>
              <a:path w="2864273" h="463973">
                <a:moveTo>
                  <a:pt x="231987" y="0"/>
                </a:moveTo>
                <a:lnTo>
                  <a:pt x="2632287" y="0"/>
                </a:lnTo>
                <a:cubicBezTo>
                  <a:pt x="2760409" y="0"/>
                  <a:pt x="2864273" y="103864"/>
                  <a:pt x="2864273" y="231987"/>
                </a:cubicBezTo>
                <a:lnTo>
                  <a:pt x="2864273" y="231987"/>
                </a:lnTo>
                <a:cubicBezTo>
                  <a:pt x="2864273" y="360109"/>
                  <a:pt x="2760409" y="463973"/>
                  <a:pt x="2632287" y="463973"/>
                </a:cubicBezTo>
                <a:lnTo>
                  <a:pt x="231987" y="463973"/>
                </a:lnTo>
                <a:cubicBezTo>
                  <a:pt x="103864" y="463973"/>
                  <a:pt x="0" y="360109"/>
                  <a:pt x="0" y="231987"/>
                </a:cubicBezTo>
                <a:lnTo>
                  <a:pt x="0" y="231987"/>
                </a:lnTo>
                <a:cubicBezTo>
                  <a:pt x="0" y="103864"/>
                  <a:pt x="103864" y="0"/>
                  <a:pt x="231987" y="0"/>
                </a:cubicBezTo>
                <a:close/>
              </a:path>
            </a:pathLst>
          </a:custGeom>
          <a:solidFill>
            <a:srgbClr val="000000">
              <a:alpha val="0"/>
            </a:srgbClr>
          </a:solidFill>
          <a:ln w="6773">
            <a:solidFill>
              <a:srgbClr val="C0A062">
                <a:alpha val="50196"/>
              </a:srgbClr>
            </a:solidFill>
            <a:prstDash val="solid"/>
          </a:ln>
        </p:spPr>
      </p:sp>
      <p:sp>
        <p:nvSpPr>
          <p:cNvPr id="5" name="Shape 2"/>
          <p:cNvSpPr/>
          <p:nvPr/>
        </p:nvSpPr>
        <p:spPr>
          <a:xfrm>
            <a:off x="768773" y="1218772"/>
            <a:ext cx="101600" cy="101600"/>
          </a:xfrm>
          <a:custGeom>
            <a:avLst/>
            <a:gdLst/>
            <a:ahLst/>
            <a:cxnLst/>
            <a:rect l="l" t="t" r="r" b="b"/>
            <a:pathLst>
              <a:path w="101600" h="101600">
                <a:moveTo>
                  <a:pt x="50800" y="0"/>
                </a:moveTo>
                <a:lnTo>
                  <a:pt x="50800" y="0"/>
                </a:lnTo>
                <a:cubicBezTo>
                  <a:pt x="78837" y="0"/>
                  <a:pt x="101600" y="22763"/>
                  <a:pt x="101600" y="50800"/>
                </a:cubicBezTo>
                <a:lnTo>
                  <a:pt x="101600" y="50800"/>
                </a:lnTo>
                <a:cubicBezTo>
                  <a:pt x="101600" y="78837"/>
                  <a:pt x="78837" y="101600"/>
                  <a:pt x="50800" y="101600"/>
                </a:cubicBezTo>
                <a:lnTo>
                  <a:pt x="50800" y="101600"/>
                </a:lnTo>
                <a:cubicBezTo>
                  <a:pt x="22763" y="101600"/>
                  <a:pt x="0" y="78837"/>
                  <a:pt x="0" y="50800"/>
                </a:cubicBezTo>
                <a:lnTo>
                  <a:pt x="0" y="50800"/>
                </a:lnTo>
                <a:cubicBezTo>
                  <a:pt x="0" y="22763"/>
                  <a:pt x="22763" y="0"/>
                  <a:pt x="50800" y="0"/>
                </a:cubicBezTo>
                <a:close/>
              </a:path>
            </a:pathLst>
          </a:custGeom>
          <a:solidFill>
            <a:srgbClr val="C0A062"/>
          </a:solidFill>
          <a:ln/>
        </p:spPr>
      </p:sp>
      <p:sp>
        <p:nvSpPr>
          <p:cNvPr id="6" name="Text 3"/>
          <p:cNvSpPr/>
          <p:nvPr/>
        </p:nvSpPr>
        <p:spPr>
          <a:xfrm>
            <a:off x="1022773" y="1142572"/>
            <a:ext cx="2184400" cy="254000"/>
          </a:xfrm>
          <a:prstGeom prst="rect">
            <a:avLst/>
          </a:prstGeom>
          <a:noFill/>
          <a:ln/>
        </p:spPr>
        <p:txBody>
          <a:bodyPr wrap="square" lIns="0" tIns="0" rIns="0" bIns="0" rtlCol="0" anchor="ctr"/>
          <a:lstStyle/>
          <a:p>
            <a:pPr>
              <a:lnSpc>
                <a:spcPct val="120000"/>
              </a:lnSpc>
            </a:pPr>
            <a:r>
              <a:rPr lang="en-US" sz="1400" spc="420" kern="0" dirty="0">
                <a:solidFill>
                  <a:srgbClr val="C0A062"/>
                </a:solidFill>
                <a:latin typeface="Liter" pitchFamily="34" charset="0"/>
                <a:ea typeface="Liter" pitchFamily="34" charset="-122"/>
                <a:cs typeface="Liter" pitchFamily="34" charset="-120"/>
              </a:rPr>
              <a:t>Chapter Three</a:t>
            </a:r>
            <a:endParaRPr lang="en-US" sz="1600" dirty="0"/>
          </a:p>
        </p:txBody>
      </p:sp>
      <p:sp>
        <p:nvSpPr>
          <p:cNvPr id="7" name="Text 4"/>
          <p:cNvSpPr/>
          <p:nvPr/>
        </p:nvSpPr>
        <p:spPr>
          <a:xfrm>
            <a:off x="508000" y="1809750"/>
            <a:ext cx="15849600" cy="3048000"/>
          </a:xfrm>
          <a:prstGeom prst="rect">
            <a:avLst/>
          </a:prstGeom>
          <a:noFill/>
          <a:ln/>
        </p:spPr>
        <p:txBody>
          <a:bodyPr wrap="square" lIns="0" tIns="0" rIns="0" bIns="0" rtlCol="0" anchor="ctr"/>
          <a:lstStyle/>
          <a:p>
            <a:pPr>
              <a:lnSpc>
                <a:spcPct val="100000"/>
              </a:lnSpc>
            </a:pPr>
            <a:r>
              <a:rPr lang="en-US" sz="9600" b="1" dirty="0">
                <a:solidFill>
                  <a:srgbClr val="E0E0E0"/>
                </a:solidFill>
                <a:latin typeface="Oranienbaum" pitchFamily="34" charset="0"/>
                <a:ea typeface="Oranienbaum" pitchFamily="34" charset="-122"/>
                <a:cs typeface="Oranienbaum" pitchFamily="34" charset="-120"/>
              </a:rPr>
              <a:t>The Milky Way</a:t>
            </a:r>
            <a:endParaRPr lang="en-US" sz="1600" dirty="0"/>
          </a:p>
          <a:p>
            <a:pPr>
              <a:lnSpc>
                <a:spcPct val="100000"/>
              </a:lnSpc>
            </a:pPr>
            <a:r>
              <a:rPr lang="en-US" sz="9600" b="1" dirty="0">
                <a:solidFill>
                  <a:srgbClr val="E0E0E0"/>
                </a:solidFill>
                <a:latin typeface="Oranienbaum" pitchFamily="34" charset="0"/>
                <a:ea typeface="Oranienbaum" pitchFamily="34" charset="-122"/>
                <a:cs typeface="Oranienbaum" pitchFamily="34" charset="-120"/>
              </a:rPr>
              <a:t>Our Cosmic Home</a:t>
            </a:r>
            <a:endParaRPr lang="en-US" sz="1600" dirty="0"/>
          </a:p>
        </p:txBody>
      </p:sp>
      <p:sp>
        <p:nvSpPr>
          <p:cNvPr id="8" name="Shape 5"/>
          <p:cNvSpPr/>
          <p:nvPr/>
        </p:nvSpPr>
        <p:spPr>
          <a:xfrm>
            <a:off x="508000" y="5162550"/>
            <a:ext cx="2032000" cy="50800"/>
          </a:xfrm>
          <a:custGeom>
            <a:avLst/>
            <a:gdLst/>
            <a:ahLst/>
            <a:cxnLst/>
            <a:rect l="l" t="t" r="r" b="b"/>
            <a:pathLst>
              <a:path w="2032000" h="50800">
                <a:moveTo>
                  <a:pt x="0" y="0"/>
                </a:moveTo>
                <a:lnTo>
                  <a:pt x="2032000" y="0"/>
                </a:lnTo>
                <a:lnTo>
                  <a:pt x="2032000" y="50800"/>
                </a:lnTo>
                <a:lnTo>
                  <a:pt x="0" y="50800"/>
                </a:lnTo>
                <a:lnTo>
                  <a:pt x="0" y="0"/>
                </a:lnTo>
                <a:close/>
              </a:path>
            </a:pathLst>
          </a:custGeom>
          <a:solidFill>
            <a:srgbClr val="C0A062"/>
          </a:solidFill>
          <a:ln/>
        </p:spPr>
      </p:sp>
      <p:sp>
        <p:nvSpPr>
          <p:cNvPr id="9" name="Text 6"/>
          <p:cNvSpPr/>
          <p:nvPr/>
        </p:nvSpPr>
        <p:spPr>
          <a:xfrm>
            <a:off x="508000" y="5619750"/>
            <a:ext cx="9944100" cy="1244600"/>
          </a:xfrm>
          <a:prstGeom prst="rect">
            <a:avLst/>
          </a:prstGeom>
          <a:noFill/>
          <a:ln/>
        </p:spPr>
        <p:txBody>
          <a:bodyPr wrap="square" lIns="0" tIns="0" rIns="0" bIns="0" rtlCol="0" anchor="ctr"/>
          <a:lstStyle/>
          <a:p>
            <a:pPr>
              <a:lnSpc>
                <a:spcPct val="140000"/>
              </a:lnSpc>
            </a:pPr>
            <a:r>
              <a:rPr lang="en-US" sz="3000" dirty="0">
                <a:solidFill>
                  <a:srgbClr val="E0E0E0">
                    <a:alpha val="90000"/>
                  </a:srgbClr>
                </a:solidFill>
                <a:latin typeface="Sorts Mill Goudy" pitchFamily="34" charset="0"/>
                <a:ea typeface="Sorts Mill Goudy" pitchFamily="34" charset="-122"/>
                <a:cs typeface="Sorts Mill Goudy" pitchFamily="34" charset="-120"/>
              </a:rPr>
              <a:t>Journey through the galaxy we call home, from its spiral arms to its mysterious center</a:t>
            </a:r>
            <a:endParaRPr lang="en-US" sz="1600" dirty="0"/>
          </a:p>
        </p:txBody>
      </p:sp>
      <p:sp>
        <p:nvSpPr>
          <p:cNvPr id="10" name="Shape 7"/>
          <p:cNvSpPr/>
          <p:nvPr/>
        </p:nvSpPr>
        <p:spPr>
          <a:xfrm>
            <a:off x="584200" y="7493000"/>
            <a:ext cx="228600" cy="304800"/>
          </a:xfrm>
          <a:custGeom>
            <a:avLst/>
            <a:gdLst/>
            <a:ahLst/>
            <a:cxnLst/>
            <a:rect l="l" t="t" r="r" b="b"/>
            <a:pathLst>
              <a:path w="228600" h="304800">
                <a:moveTo>
                  <a:pt x="100846" y="299204"/>
                </a:moveTo>
                <a:cubicBezTo>
                  <a:pt x="108287" y="306645"/>
                  <a:pt x="120372" y="306645"/>
                  <a:pt x="127814" y="299204"/>
                </a:cubicBezTo>
                <a:lnTo>
                  <a:pt x="223064" y="203954"/>
                </a:lnTo>
                <a:cubicBezTo>
                  <a:pt x="230505" y="196513"/>
                  <a:pt x="230505" y="184428"/>
                  <a:pt x="223064" y="176986"/>
                </a:cubicBezTo>
                <a:cubicBezTo>
                  <a:pt x="215622" y="169545"/>
                  <a:pt x="203537" y="169545"/>
                  <a:pt x="196096" y="176986"/>
                </a:cubicBezTo>
                <a:lnTo>
                  <a:pt x="133350" y="239732"/>
                </a:lnTo>
                <a:lnTo>
                  <a:pt x="133350" y="19050"/>
                </a:lnTo>
                <a:cubicBezTo>
                  <a:pt x="133350" y="8513"/>
                  <a:pt x="124837" y="0"/>
                  <a:pt x="114300" y="0"/>
                </a:cubicBezTo>
                <a:cubicBezTo>
                  <a:pt x="103763" y="0"/>
                  <a:pt x="95250" y="8513"/>
                  <a:pt x="95250" y="19050"/>
                </a:cubicBezTo>
                <a:lnTo>
                  <a:pt x="95250" y="239732"/>
                </a:lnTo>
                <a:lnTo>
                  <a:pt x="32504" y="176986"/>
                </a:lnTo>
                <a:cubicBezTo>
                  <a:pt x="25063" y="169545"/>
                  <a:pt x="12978" y="169545"/>
                  <a:pt x="5536" y="176986"/>
                </a:cubicBezTo>
                <a:cubicBezTo>
                  <a:pt x="-1905" y="184428"/>
                  <a:pt x="-1905" y="196513"/>
                  <a:pt x="5536" y="203954"/>
                </a:cubicBezTo>
                <a:lnTo>
                  <a:pt x="100786" y="299204"/>
                </a:lnTo>
                <a:close/>
              </a:path>
            </a:pathLst>
          </a:custGeom>
          <a:solidFill>
            <a:srgbClr val="C0A062"/>
          </a:solidFill>
          <a:ln/>
        </p:spPr>
      </p:sp>
      <p:sp>
        <p:nvSpPr>
          <p:cNvPr id="11" name="Text 8"/>
          <p:cNvSpPr/>
          <p:nvPr/>
        </p:nvSpPr>
        <p:spPr>
          <a:xfrm>
            <a:off x="1092200" y="7467600"/>
            <a:ext cx="2794000" cy="355600"/>
          </a:xfrm>
          <a:prstGeom prst="rect">
            <a:avLst/>
          </a:prstGeom>
          <a:noFill/>
          <a:ln/>
        </p:spPr>
        <p:txBody>
          <a:bodyPr wrap="square" lIns="0" tIns="0" rIns="0" bIns="0" rtlCol="0" anchor="ctr"/>
          <a:lstStyle/>
          <a:p>
            <a:pPr>
              <a:lnSpc>
                <a:spcPct val="130000"/>
              </a:lnSpc>
            </a:pPr>
            <a:r>
              <a:rPr lang="en-US" sz="1800" dirty="0">
                <a:solidFill>
                  <a:srgbClr val="E0E0E0">
                    <a:alpha val="60000"/>
                  </a:srgbClr>
                </a:solidFill>
                <a:latin typeface="Quattrocento Sans" pitchFamily="34" charset="0"/>
                <a:ea typeface="Quattrocento Sans" pitchFamily="34" charset="-122"/>
                <a:cs typeface="Quattrocento Sans" pitchFamily="34" charset="-120"/>
              </a:rPr>
              <a:t>100,000 light-years across</a:t>
            </a:r>
            <a:endParaRPr lang="en-US" sz="1600" dirty="0"/>
          </a:p>
        </p:txBody>
      </p:sp>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8daac2"/>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Secrets of the Universe</dc:title>
  <dc:subject>Secrets of the Universe</dc:subject>
  <dc:creator>Kimi</dc:creator>
  <cp:lastModifiedBy>Kimi</cp:lastModifiedBy>
  <cp:revision>1</cp:revision>
  <dcterms:created xsi:type="dcterms:W3CDTF">2026-02-10T10:49:32Z</dcterms:created>
  <dcterms:modified xsi:type="dcterms:W3CDTF">2026-02-10T10:49:32Z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{"Label":"Secrets of the Universe","ContentProducer":"001191110108MACG2KBH8F10000","ProduceID":"19c4607b-c922-8ca9-8000-0000b5bb357c","ReservedCode1":"","ContentPropagator":"001191110108MACG2KBH8F20000","PropagateID":"19c4607b-c922-8ca9-8000-0000b5bb357c","ReservedCode2":""}</vt:lpwstr>
  </property>
</Properties>
</file>